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50" r:id="rId5"/>
    <p:sldMasterId id="2147483652" r:id="rId6"/>
  </p:sldMasterIdLst>
  <p:sldIdLst>
    <p:sldId id="256" r:id="rId7"/>
    <p:sldId id="450" r:id="rId8"/>
    <p:sldId id="470" r:id="rId9"/>
    <p:sldId id="518" r:id="rId10"/>
    <p:sldId id="387" r:id="rId11"/>
    <p:sldId id="388" r:id="rId12"/>
    <p:sldId id="389" r:id="rId13"/>
    <p:sldId id="390" r:id="rId14"/>
    <p:sldId id="397" r:id="rId15"/>
    <p:sldId id="519" r:id="rId16"/>
    <p:sldId id="398" r:id="rId17"/>
    <p:sldId id="399" r:id="rId18"/>
    <p:sldId id="400" r:id="rId19"/>
    <p:sldId id="405" r:id="rId20"/>
    <p:sldId id="409" r:id="rId21"/>
    <p:sldId id="406" r:id="rId22"/>
    <p:sldId id="407" r:id="rId23"/>
    <p:sldId id="408" r:id="rId24"/>
    <p:sldId id="401" r:id="rId25"/>
    <p:sldId id="402" r:id="rId26"/>
    <p:sldId id="403" r:id="rId27"/>
    <p:sldId id="410" r:id="rId28"/>
    <p:sldId id="413" r:id="rId29"/>
    <p:sldId id="414" r:id="rId30"/>
    <p:sldId id="415" r:id="rId31"/>
    <p:sldId id="522" r:id="rId32"/>
    <p:sldId id="385" r:id="rId33"/>
    <p:sldId id="412" r:id="rId34"/>
    <p:sldId id="411" r:id="rId35"/>
    <p:sldId id="523" r:id="rId36"/>
    <p:sldId id="416" r:id="rId37"/>
    <p:sldId id="520" r:id="rId38"/>
    <p:sldId id="417" r:id="rId39"/>
    <p:sldId id="420" r:id="rId40"/>
    <p:sldId id="521" r:id="rId41"/>
    <p:sldId id="526" r:id="rId42"/>
    <p:sldId id="337" r:id="rId43"/>
    <p:sldId id="338" r:id="rId44"/>
    <p:sldId id="339" r:id="rId45"/>
    <p:sldId id="527" r:id="rId46"/>
    <p:sldId id="340" r:id="rId47"/>
    <p:sldId id="341" r:id="rId48"/>
    <p:sldId id="342" r:id="rId49"/>
    <p:sldId id="359" r:id="rId50"/>
    <p:sldId id="343" r:id="rId51"/>
    <p:sldId id="344" r:id="rId52"/>
    <p:sldId id="345" r:id="rId53"/>
    <p:sldId id="346" r:id="rId54"/>
    <p:sldId id="347" r:id="rId55"/>
    <p:sldId id="348" r:id="rId56"/>
    <p:sldId id="349" r:id="rId57"/>
    <p:sldId id="350" r:id="rId58"/>
    <p:sldId id="528" r:id="rId59"/>
    <p:sldId id="351" r:id="rId60"/>
    <p:sldId id="352" r:id="rId61"/>
    <p:sldId id="353" r:id="rId62"/>
    <p:sldId id="354" r:id="rId63"/>
    <p:sldId id="355" r:id="rId64"/>
    <p:sldId id="356" r:id="rId65"/>
    <p:sldId id="357" r:id="rId66"/>
    <p:sldId id="363" r:id="rId67"/>
    <p:sldId id="364" r:id="rId68"/>
    <p:sldId id="361" r:id="rId69"/>
    <p:sldId id="362" r:id="rId70"/>
    <p:sldId id="365" r:id="rId71"/>
    <p:sldId id="366" r:id="rId72"/>
    <p:sldId id="367" r:id="rId73"/>
    <p:sldId id="368" r:id="rId74"/>
    <p:sldId id="369" r:id="rId75"/>
    <p:sldId id="370" r:id="rId76"/>
    <p:sldId id="371" r:id="rId77"/>
    <p:sldId id="374" r:id="rId78"/>
    <p:sldId id="372" r:id="rId79"/>
    <p:sldId id="373" r:id="rId80"/>
    <p:sldId id="378" r:id="rId81"/>
    <p:sldId id="529" r:id="rId82"/>
    <p:sldId id="530" r:id="rId83"/>
    <p:sldId id="531" r:id="rId84"/>
    <p:sldId id="532" r:id="rId85"/>
    <p:sldId id="533" r:id="rId86"/>
    <p:sldId id="534" r:id="rId87"/>
    <p:sldId id="535" r:id="rId88"/>
    <p:sldId id="524" r:id="rId89"/>
    <p:sldId id="259" r:id="rId90"/>
    <p:sldId id="375" r:id="rId91"/>
    <p:sldId id="380" r:id="rId92"/>
    <p:sldId id="376" r:id="rId93"/>
    <p:sldId id="377" r:id="rId94"/>
    <p:sldId id="381" r:id="rId95"/>
    <p:sldId id="379" r:id="rId96"/>
    <p:sldId id="382" r:id="rId97"/>
    <p:sldId id="383" r:id="rId98"/>
    <p:sldId id="384" r:id="rId99"/>
    <p:sldId id="471" r:id="rId100"/>
  </p:sldIdLst>
  <p:sldSz cx="8640763" cy="6483350"/>
  <p:notesSz cx="6858000" cy="9144000"/>
  <p:custDataLst>
    <p:tags r:id="rId101"/>
  </p:custDataLst>
  <p:defaultTextStyle>
    <a:defPPr>
      <a:defRPr lang="en-US"/>
    </a:defPPr>
    <a:lvl1pPr marL="0" algn="l" defTabSz="431800" rtl="0" eaLnBrk="1" latinLnBrk="0" hangingPunct="1">
      <a:defRPr sz="1700" kern="1200">
        <a:solidFill>
          <a:schemeClr val="tx1"/>
        </a:solidFill>
        <a:latin typeface="+mn-lt"/>
        <a:ea typeface="+mn-ea"/>
        <a:cs typeface="+mn-cs"/>
      </a:defRPr>
    </a:lvl1pPr>
    <a:lvl2pPr marL="431800" algn="l" defTabSz="431800" rtl="0" eaLnBrk="1" latinLnBrk="0" hangingPunct="1">
      <a:defRPr sz="1700" kern="1200">
        <a:solidFill>
          <a:schemeClr val="tx1"/>
        </a:solidFill>
        <a:latin typeface="+mn-lt"/>
        <a:ea typeface="+mn-ea"/>
        <a:cs typeface="+mn-cs"/>
      </a:defRPr>
    </a:lvl2pPr>
    <a:lvl3pPr marL="864235" algn="l" defTabSz="431800" rtl="0" eaLnBrk="1" latinLnBrk="0" hangingPunct="1">
      <a:defRPr sz="1700" kern="1200">
        <a:solidFill>
          <a:schemeClr val="tx1"/>
        </a:solidFill>
        <a:latin typeface="+mn-lt"/>
        <a:ea typeface="+mn-ea"/>
        <a:cs typeface="+mn-cs"/>
      </a:defRPr>
    </a:lvl3pPr>
    <a:lvl4pPr marL="1296035" algn="l" defTabSz="431800" rtl="0" eaLnBrk="1" latinLnBrk="0" hangingPunct="1">
      <a:defRPr sz="1700" kern="1200">
        <a:solidFill>
          <a:schemeClr val="tx1"/>
        </a:solidFill>
        <a:latin typeface="+mn-lt"/>
        <a:ea typeface="+mn-ea"/>
        <a:cs typeface="+mn-cs"/>
      </a:defRPr>
    </a:lvl4pPr>
    <a:lvl5pPr marL="1728470" algn="l" defTabSz="431800" rtl="0" eaLnBrk="1" latinLnBrk="0" hangingPunct="1">
      <a:defRPr sz="1700" kern="1200">
        <a:solidFill>
          <a:schemeClr val="tx1"/>
        </a:solidFill>
        <a:latin typeface="+mn-lt"/>
        <a:ea typeface="+mn-ea"/>
        <a:cs typeface="+mn-cs"/>
      </a:defRPr>
    </a:lvl5pPr>
    <a:lvl6pPr marL="2160270" algn="l" defTabSz="431800" rtl="0" eaLnBrk="1" latinLnBrk="0" hangingPunct="1">
      <a:defRPr sz="1700" kern="1200">
        <a:solidFill>
          <a:schemeClr val="tx1"/>
        </a:solidFill>
        <a:latin typeface="+mn-lt"/>
        <a:ea typeface="+mn-ea"/>
        <a:cs typeface="+mn-cs"/>
      </a:defRPr>
    </a:lvl6pPr>
    <a:lvl7pPr marL="2592705" algn="l" defTabSz="431800" rtl="0" eaLnBrk="1" latinLnBrk="0" hangingPunct="1">
      <a:defRPr sz="1700" kern="1200">
        <a:solidFill>
          <a:schemeClr val="tx1"/>
        </a:solidFill>
        <a:latin typeface="+mn-lt"/>
        <a:ea typeface="+mn-ea"/>
        <a:cs typeface="+mn-cs"/>
      </a:defRPr>
    </a:lvl7pPr>
    <a:lvl8pPr marL="3024505" algn="l" defTabSz="431800" rtl="0" eaLnBrk="1" latinLnBrk="0" hangingPunct="1">
      <a:defRPr sz="1700" kern="1200">
        <a:solidFill>
          <a:schemeClr val="tx1"/>
        </a:solidFill>
        <a:latin typeface="+mn-lt"/>
        <a:ea typeface="+mn-ea"/>
        <a:cs typeface="+mn-cs"/>
      </a:defRPr>
    </a:lvl8pPr>
    <a:lvl9pPr marL="3456940" algn="l" defTabSz="431800"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2">
          <p15:clr>
            <a:srgbClr val="A4A3A4"/>
          </p15:clr>
        </p15:guide>
        <p15:guide id="2" pos="272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0A5262-59E3-497C-A53F-90F8609C77AD}" v="16" dt="2020-06-13T09:22:42.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6" d="100"/>
          <a:sy n="86" d="100"/>
        </p:scale>
        <p:origin x="1493" y="58"/>
      </p:cViewPr>
      <p:guideLst>
        <p:guide orient="horz" pos="2042"/>
        <p:guide pos="272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RWattsDSC_0055_retouchedforPP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5070"/>
            <a:ext cx="8640763" cy="5668279"/>
          </a:xfrm>
          <a:prstGeom prst="rect">
            <a:avLst/>
          </a:prstGeom>
        </p:spPr>
      </p:pic>
      <p:pic>
        <p:nvPicPr>
          <p:cNvPr id="8" name="Picture 7" descr="ox_small_cmyk_pos_rec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431800" rtl="0" eaLnBrk="1" latinLnBrk="0" hangingPunct="1">
        <a:spcBef>
          <a:spcPct val="0"/>
        </a:spcBef>
        <a:buNone/>
        <a:defRPr sz="4200" kern="1200">
          <a:solidFill>
            <a:schemeClr val="tx1"/>
          </a:solidFill>
          <a:latin typeface="+mj-lt"/>
          <a:ea typeface="+mj-ea"/>
          <a:cs typeface="+mj-cs"/>
        </a:defRPr>
      </a:lvl1pPr>
    </p:titleStyle>
    <p:bodyStyle>
      <a:lvl1pPr marL="323850" indent="-323850" algn="l" defTabSz="431800" rtl="0" eaLnBrk="1" latinLnBrk="0" hangingPunct="1">
        <a:spcBef>
          <a:spcPct val="20000"/>
        </a:spcBef>
        <a:buFont typeface="Arial" panose="020B0604020202020204"/>
        <a:buChar char="•"/>
        <a:defRPr sz="3000" kern="1200">
          <a:solidFill>
            <a:schemeClr val="tx1"/>
          </a:solidFill>
          <a:latin typeface="+mn-lt"/>
          <a:ea typeface="+mn-ea"/>
          <a:cs typeface="+mn-cs"/>
        </a:defRPr>
      </a:lvl1pPr>
      <a:lvl2pPr marL="702310" indent="-269875" algn="l" defTabSz="431800" rtl="0" eaLnBrk="1" latinLnBrk="0" hangingPunct="1">
        <a:spcBef>
          <a:spcPct val="20000"/>
        </a:spcBef>
        <a:buFont typeface="Arial" panose="020B0604020202020204"/>
        <a:buChar char="–"/>
        <a:defRPr sz="2600" kern="1200">
          <a:solidFill>
            <a:schemeClr val="tx1"/>
          </a:solidFill>
          <a:latin typeface="+mn-lt"/>
          <a:ea typeface="+mn-ea"/>
          <a:cs typeface="+mn-cs"/>
        </a:defRPr>
      </a:lvl2pPr>
      <a:lvl3pPr marL="1080135" indent="-215900" algn="l" defTabSz="431800" rtl="0" eaLnBrk="1" latinLnBrk="0" hangingPunct="1">
        <a:spcBef>
          <a:spcPct val="20000"/>
        </a:spcBef>
        <a:buFont typeface="Arial" panose="020B0604020202020204"/>
        <a:buChar char="•"/>
        <a:defRPr sz="2300" kern="1200">
          <a:solidFill>
            <a:schemeClr val="tx1"/>
          </a:solidFill>
          <a:latin typeface="+mn-lt"/>
          <a:ea typeface="+mn-ea"/>
          <a:cs typeface="+mn-cs"/>
        </a:defRPr>
      </a:lvl3pPr>
      <a:lvl4pPr marL="15125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4pPr>
      <a:lvl5pPr marL="19443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5pPr>
      <a:lvl6pPr marL="23768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6pPr>
      <a:lvl7pPr marL="28086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7pPr>
      <a:lvl8pPr marL="32410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8pPr>
      <a:lvl9pPr marL="36728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9pPr>
    </p:bodyStyle>
    <p:otherStyle>
      <a:defPPr>
        <a:defRPr lang="en-US"/>
      </a:defPPr>
      <a:lvl1pPr marL="0" algn="l" defTabSz="431800" rtl="0" eaLnBrk="1" latinLnBrk="0" hangingPunct="1">
        <a:defRPr sz="1700" kern="1200">
          <a:solidFill>
            <a:schemeClr val="tx1"/>
          </a:solidFill>
          <a:latin typeface="+mn-lt"/>
          <a:ea typeface="+mn-ea"/>
          <a:cs typeface="+mn-cs"/>
        </a:defRPr>
      </a:lvl1pPr>
      <a:lvl2pPr marL="431800" algn="l" defTabSz="431800" rtl="0" eaLnBrk="1" latinLnBrk="0" hangingPunct="1">
        <a:defRPr sz="1700" kern="1200">
          <a:solidFill>
            <a:schemeClr val="tx1"/>
          </a:solidFill>
          <a:latin typeface="+mn-lt"/>
          <a:ea typeface="+mn-ea"/>
          <a:cs typeface="+mn-cs"/>
        </a:defRPr>
      </a:lvl2pPr>
      <a:lvl3pPr marL="864235" algn="l" defTabSz="431800" rtl="0" eaLnBrk="1" latinLnBrk="0" hangingPunct="1">
        <a:defRPr sz="1700" kern="1200">
          <a:solidFill>
            <a:schemeClr val="tx1"/>
          </a:solidFill>
          <a:latin typeface="+mn-lt"/>
          <a:ea typeface="+mn-ea"/>
          <a:cs typeface="+mn-cs"/>
        </a:defRPr>
      </a:lvl3pPr>
      <a:lvl4pPr marL="1296035" algn="l" defTabSz="431800" rtl="0" eaLnBrk="1" latinLnBrk="0" hangingPunct="1">
        <a:defRPr sz="1700" kern="1200">
          <a:solidFill>
            <a:schemeClr val="tx1"/>
          </a:solidFill>
          <a:latin typeface="+mn-lt"/>
          <a:ea typeface="+mn-ea"/>
          <a:cs typeface="+mn-cs"/>
        </a:defRPr>
      </a:lvl4pPr>
      <a:lvl5pPr marL="1728470" algn="l" defTabSz="431800" rtl="0" eaLnBrk="1" latinLnBrk="0" hangingPunct="1">
        <a:defRPr sz="1700" kern="1200">
          <a:solidFill>
            <a:schemeClr val="tx1"/>
          </a:solidFill>
          <a:latin typeface="+mn-lt"/>
          <a:ea typeface="+mn-ea"/>
          <a:cs typeface="+mn-cs"/>
        </a:defRPr>
      </a:lvl5pPr>
      <a:lvl6pPr marL="2160270" algn="l" defTabSz="431800" rtl="0" eaLnBrk="1" latinLnBrk="0" hangingPunct="1">
        <a:defRPr sz="1700" kern="1200">
          <a:solidFill>
            <a:schemeClr val="tx1"/>
          </a:solidFill>
          <a:latin typeface="+mn-lt"/>
          <a:ea typeface="+mn-ea"/>
          <a:cs typeface="+mn-cs"/>
        </a:defRPr>
      </a:lvl6pPr>
      <a:lvl7pPr marL="2592705" algn="l" defTabSz="431800" rtl="0" eaLnBrk="1" latinLnBrk="0" hangingPunct="1">
        <a:defRPr sz="1700" kern="1200">
          <a:solidFill>
            <a:schemeClr val="tx1"/>
          </a:solidFill>
          <a:latin typeface="+mn-lt"/>
          <a:ea typeface="+mn-ea"/>
          <a:cs typeface="+mn-cs"/>
        </a:defRPr>
      </a:lvl7pPr>
      <a:lvl8pPr marL="3024505" algn="l" defTabSz="431800" rtl="0" eaLnBrk="1" latinLnBrk="0" hangingPunct="1">
        <a:defRPr sz="1700" kern="1200">
          <a:solidFill>
            <a:schemeClr val="tx1"/>
          </a:solidFill>
          <a:latin typeface="+mn-lt"/>
          <a:ea typeface="+mn-ea"/>
          <a:cs typeface="+mn-cs"/>
        </a:defRPr>
      </a:lvl8pPr>
      <a:lvl9pPr marL="3456940" algn="l" defTabSz="431800"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RWatts_punts_retouchedforPP.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15070"/>
            <a:ext cx="8638032" cy="5668279"/>
          </a:xfrm>
          <a:prstGeom prst="rect">
            <a:avLst/>
          </a:prstGeom>
        </p:spPr>
      </p:pic>
      <p:pic>
        <p:nvPicPr>
          <p:cNvPr id="16" name="Picture 15" descr="ox_small_cmyk_pos_rect.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431800" rtl="0" eaLnBrk="1" latinLnBrk="0" hangingPunct="1">
        <a:spcBef>
          <a:spcPct val="0"/>
        </a:spcBef>
        <a:buNone/>
        <a:defRPr sz="4200" kern="1200">
          <a:solidFill>
            <a:schemeClr val="tx1"/>
          </a:solidFill>
          <a:latin typeface="+mj-lt"/>
          <a:ea typeface="+mj-ea"/>
          <a:cs typeface="+mj-cs"/>
        </a:defRPr>
      </a:lvl1pPr>
    </p:titleStyle>
    <p:bodyStyle>
      <a:lvl1pPr marL="323850" indent="-323850" algn="l" defTabSz="431800" rtl="0" eaLnBrk="1" latinLnBrk="0" hangingPunct="1">
        <a:spcBef>
          <a:spcPct val="20000"/>
        </a:spcBef>
        <a:buFont typeface="Arial" panose="020B0604020202020204"/>
        <a:buChar char="•"/>
        <a:defRPr sz="3000" kern="1200">
          <a:solidFill>
            <a:schemeClr val="tx1"/>
          </a:solidFill>
          <a:latin typeface="+mn-lt"/>
          <a:ea typeface="+mn-ea"/>
          <a:cs typeface="+mn-cs"/>
        </a:defRPr>
      </a:lvl1pPr>
      <a:lvl2pPr marL="702310" indent="-269875" algn="l" defTabSz="431800" rtl="0" eaLnBrk="1" latinLnBrk="0" hangingPunct="1">
        <a:spcBef>
          <a:spcPct val="20000"/>
        </a:spcBef>
        <a:buFont typeface="Arial" panose="020B0604020202020204"/>
        <a:buChar char="–"/>
        <a:defRPr sz="2600" kern="1200">
          <a:solidFill>
            <a:schemeClr val="tx1"/>
          </a:solidFill>
          <a:latin typeface="+mn-lt"/>
          <a:ea typeface="+mn-ea"/>
          <a:cs typeface="+mn-cs"/>
        </a:defRPr>
      </a:lvl2pPr>
      <a:lvl3pPr marL="1080135" indent="-215900" algn="l" defTabSz="431800" rtl="0" eaLnBrk="1" latinLnBrk="0" hangingPunct="1">
        <a:spcBef>
          <a:spcPct val="20000"/>
        </a:spcBef>
        <a:buFont typeface="Arial" panose="020B0604020202020204"/>
        <a:buChar char="•"/>
        <a:defRPr sz="2300" kern="1200">
          <a:solidFill>
            <a:schemeClr val="tx1"/>
          </a:solidFill>
          <a:latin typeface="+mn-lt"/>
          <a:ea typeface="+mn-ea"/>
          <a:cs typeface="+mn-cs"/>
        </a:defRPr>
      </a:lvl3pPr>
      <a:lvl4pPr marL="15125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4pPr>
      <a:lvl5pPr marL="19443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5pPr>
      <a:lvl6pPr marL="23768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6pPr>
      <a:lvl7pPr marL="28086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7pPr>
      <a:lvl8pPr marL="32410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8pPr>
      <a:lvl9pPr marL="36728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9pPr>
    </p:bodyStyle>
    <p:otherStyle>
      <a:defPPr>
        <a:defRPr lang="en-US"/>
      </a:defPPr>
      <a:lvl1pPr marL="0" algn="l" defTabSz="431800" rtl="0" eaLnBrk="1" latinLnBrk="0" hangingPunct="1">
        <a:defRPr sz="1700" kern="1200">
          <a:solidFill>
            <a:schemeClr val="tx1"/>
          </a:solidFill>
          <a:latin typeface="+mn-lt"/>
          <a:ea typeface="+mn-ea"/>
          <a:cs typeface="+mn-cs"/>
        </a:defRPr>
      </a:lvl1pPr>
      <a:lvl2pPr marL="431800" algn="l" defTabSz="431800" rtl="0" eaLnBrk="1" latinLnBrk="0" hangingPunct="1">
        <a:defRPr sz="1700" kern="1200">
          <a:solidFill>
            <a:schemeClr val="tx1"/>
          </a:solidFill>
          <a:latin typeface="+mn-lt"/>
          <a:ea typeface="+mn-ea"/>
          <a:cs typeface="+mn-cs"/>
        </a:defRPr>
      </a:lvl2pPr>
      <a:lvl3pPr marL="864235" algn="l" defTabSz="431800" rtl="0" eaLnBrk="1" latinLnBrk="0" hangingPunct="1">
        <a:defRPr sz="1700" kern="1200">
          <a:solidFill>
            <a:schemeClr val="tx1"/>
          </a:solidFill>
          <a:latin typeface="+mn-lt"/>
          <a:ea typeface="+mn-ea"/>
          <a:cs typeface="+mn-cs"/>
        </a:defRPr>
      </a:lvl3pPr>
      <a:lvl4pPr marL="1296035" algn="l" defTabSz="431800" rtl="0" eaLnBrk="1" latinLnBrk="0" hangingPunct="1">
        <a:defRPr sz="1700" kern="1200">
          <a:solidFill>
            <a:schemeClr val="tx1"/>
          </a:solidFill>
          <a:latin typeface="+mn-lt"/>
          <a:ea typeface="+mn-ea"/>
          <a:cs typeface="+mn-cs"/>
        </a:defRPr>
      </a:lvl4pPr>
      <a:lvl5pPr marL="1728470" algn="l" defTabSz="431800" rtl="0" eaLnBrk="1" latinLnBrk="0" hangingPunct="1">
        <a:defRPr sz="1700" kern="1200">
          <a:solidFill>
            <a:schemeClr val="tx1"/>
          </a:solidFill>
          <a:latin typeface="+mn-lt"/>
          <a:ea typeface="+mn-ea"/>
          <a:cs typeface="+mn-cs"/>
        </a:defRPr>
      </a:lvl5pPr>
      <a:lvl6pPr marL="2160270" algn="l" defTabSz="431800" rtl="0" eaLnBrk="1" latinLnBrk="0" hangingPunct="1">
        <a:defRPr sz="1700" kern="1200">
          <a:solidFill>
            <a:schemeClr val="tx1"/>
          </a:solidFill>
          <a:latin typeface="+mn-lt"/>
          <a:ea typeface="+mn-ea"/>
          <a:cs typeface="+mn-cs"/>
        </a:defRPr>
      </a:lvl6pPr>
      <a:lvl7pPr marL="2592705" algn="l" defTabSz="431800" rtl="0" eaLnBrk="1" latinLnBrk="0" hangingPunct="1">
        <a:defRPr sz="1700" kern="1200">
          <a:solidFill>
            <a:schemeClr val="tx1"/>
          </a:solidFill>
          <a:latin typeface="+mn-lt"/>
          <a:ea typeface="+mn-ea"/>
          <a:cs typeface="+mn-cs"/>
        </a:defRPr>
      </a:lvl7pPr>
      <a:lvl8pPr marL="3024505" algn="l" defTabSz="431800" rtl="0" eaLnBrk="1" latinLnBrk="0" hangingPunct="1">
        <a:defRPr sz="1700" kern="1200">
          <a:solidFill>
            <a:schemeClr val="tx1"/>
          </a:solidFill>
          <a:latin typeface="+mn-lt"/>
          <a:ea typeface="+mn-ea"/>
          <a:cs typeface="+mn-cs"/>
        </a:defRPr>
      </a:lvl8pPr>
      <a:lvl9pPr marL="3456940" algn="l" defTabSz="431800"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ox_small_cmyk_pos_rect.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65107" y="178883"/>
            <a:ext cx="1521068" cy="468528"/>
          </a:xfrm>
          <a:prstGeom prst="rect">
            <a:avLst/>
          </a:prstGeom>
        </p:spPr>
      </p:pic>
      <p:sp>
        <p:nvSpPr>
          <p:cNvPr id="12" name="Rectangle 11"/>
          <p:cNvSpPr>
            <a:spLocks noChangeArrowheads="1"/>
          </p:cNvSpPr>
          <p:nvPr userDrawn="1"/>
        </p:nvSpPr>
        <p:spPr bwMode="auto">
          <a:xfrm>
            <a:off x="-1" y="815070"/>
            <a:ext cx="8640763" cy="5668279"/>
          </a:xfrm>
          <a:prstGeom prst="rect">
            <a:avLst/>
          </a:prstGeom>
          <a:solidFill>
            <a:schemeClr val="bg1">
              <a:lumMod val="85000"/>
            </a:schemeClr>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ctr" defTabSz="431800" rtl="0" eaLnBrk="1" latinLnBrk="0" hangingPunct="1">
        <a:spcBef>
          <a:spcPct val="0"/>
        </a:spcBef>
        <a:buNone/>
        <a:defRPr sz="4200" kern="1200">
          <a:solidFill>
            <a:schemeClr val="tx1"/>
          </a:solidFill>
          <a:latin typeface="+mj-lt"/>
          <a:ea typeface="+mj-ea"/>
          <a:cs typeface="+mj-cs"/>
        </a:defRPr>
      </a:lvl1pPr>
    </p:titleStyle>
    <p:bodyStyle>
      <a:lvl1pPr marL="323850" indent="-323850" algn="l" defTabSz="431800" rtl="0" eaLnBrk="1" latinLnBrk="0" hangingPunct="1">
        <a:spcBef>
          <a:spcPct val="20000"/>
        </a:spcBef>
        <a:buFont typeface="Arial" panose="020B0604020202020204"/>
        <a:buChar char="•"/>
        <a:defRPr sz="3000" kern="1200">
          <a:solidFill>
            <a:schemeClr val="tx1"/>
          </a:solidFill>
          <a:latin typeface="+mn-lt"/>
          <a:ea typeface="+mn-ea"/>
          <a:cs typeface="+mn-cs"/>
        </a:defRPr>
      </a:lvl1pPr>
      <a:lvl2pPr marL="702310" indent="-269875" algn="l" defTabSz="431800" rtl="0" eaLnBrk="1" latinLnBrk="0" hangingPunct="1">
        <a:spcBef>
          <a:spcPct val="20000"/>
        </a:spcBef>
        <a:buFont typeface="Arial" panose="020B0604020202020204"/>
        <a:buChar char="–"/>
        <a:defRPr sz="2600" kern="1200">
          <a:solidFill>
            <a:schemeClr val="tx1"/>
          </a:solidFill>
          <a:latin typeface="+mn-lt"/>
          <a:ea typeface="+mn-ea"/>
          <a:cs typeface="+mn-cs"/>
        </a:defRPr>
      </a:lvl2pPr>
      <a:lvl3pPr marL="1080135" indent="-215900" algn="l" defTabSz="431800" rtl="0" eaLnBrk="1" latinLnBrk="0" hangingPunct="1">
        <a:spcBef>
          <a:spcPct val="20000"/>
        </a:spcBef>
        <a:buFont typeface="Arial" panose="020B0604020202020204"/>
        <a:buChar char="•"/>
        <a:defRPr sz="2300" kern="1200">
          <a:solidFill>
            <a:schemeClr val="tx1"/>
          </a:solidFill>
          <a:latin typeface="+mn-lt"/>
          <a:ea typeface="+mn-ea"/>
          <a:cs typeface="+mn-cs"/>
        </a:defRPr>
      </a:lvl3pPr>
      <a:lvl4pPr marL="15125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4pPr>
      <a:lvl5pPr marL="194437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5pPr>
      <a:lvl6pPr marL="23768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6pPr>
      <a:lvl7pPr marL="2808605"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7pPr>
      <a:lvl8pPr marL="32410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8pPr>
      <a:lvl9pPr marL="3672840" indent="-215900" algn="l" defTabSz="431800" rtl="0" eaLnBrk="1" latinLnBrk="0" hangingPunct="1">
        <a:spcBef>
          <a:spcPct val="20000"/>
        </a:spcBef>
        <a:buFont typeface="Arial" panose="020B0604020202020204"/>
        <a:buChar char="•"/>
        <a:defRPr sz="1900" kern="1200">
          <a:solidFill>
            <a:schemeClr val="tx1"/>
          </a:solidFill>
          <a:latin typeface="+mn-lt"/>
          <a:ea typeface="+mn-ea"/>
          <a:cs typeface="+mn-cs"/>
        </a:defRPr>
      </a:lvl9pPr>
    </p:bodyStyle>
    <p:otherStyle>
      <a:defPPr>
        <a:defRPr lang="en-US"/>
      </a:defPPr>
      <a:lvl1pPr marL="0" algn="l" defTabSz="431800" rtl="0" eaLnBrk="1" latinLnBrk="0" hangingPunct="1">
        <a:defRPr sz="1700" kern="1200">
          <a:solidFill>
            <a:schemeClr val="tx1"/>
          </a:solidFill>
          <a:latin typeface="+mn-lt"/>
          <a:ea typeface="+mn-ea"/>
          <a:cs typeface="+mn-cs"/>
        </a:defRPr>
      </a:lvl1pPr>
      <a:lvl2pPr marL="431800" algn="l" defTabSz="431800" rtl="0" eaLnBrk="1" latinLnBrk="0" hangingPunct="1">
        <a:defRPr sz="1700" kern="1200">
          <a:solidFill>
            <a:schemeClr val="tx1"/>
          </a:solidFill>
          <a:latin typeface="+mn-lt"/>
          <a:ea typeface="+mn-ea"/>
          <a:cs typeface="+mn-cs"/>
        </a:defRPr>
      </a:lvl2pPr>
      <a:lvl3pPr marL="864235" algn="l" defTabSz="431800" rtl="0" eaLnBrk="1" latinLnBrk="0" hangingPunct="1">
        <a:defRPr sz="1700" kern="1200">
          <a:solidFill>
            <a:schemeClr val="tx1"/>
          </a:solidFill>
          <a:latin typeface="+mn-lt"/>
          <a:ea typeface="+mn-ea"/>
          <a:cs typeface="+mn-cs"/>
        </a:defRPr>
      </a:lvl3pPr>
      <a:lvl4pPr marL="1296035" algn="l" defTabSz="431800" rtl="0" eaLnBrk="1" latinLnBrk="0" hangingPunct="1">
        <a:defRPr sz="1700" kern="1200">
          <a:solidFill>
            <a:schemeClr val="tx1"/>
          </a:solidFill>
          <a:latin typeface="+mn-lt"/>
          <a:ea typeface="+mn-ea"/>
          <a:cs typeface="+mn-cs"/>
        </a:defRPr>
      </a:lvl4pPr>
      <a:lvl5pPr marL="1728470" algn="l" defTabSz="431800" rtl="0" eaLnBrk="1" latinLnBrk="0" hangingPunct="1">
        <a:defRPr sz="1700" kern="1200">
          <a:solidFill>
            <a:schemeClr val="tx1"/>
          </a:solidFill>
          <a:latin typeface="+mn-lt"/>
          <a:ea typeface="+mn-ea"/>
          <a:cs typeface="+mn-cs"/>
        </a:defRPr>
      </a:lvl5pPr>
      <a:lvl6pPr marL="2160270" algn="l" defTabSz="431800" rtl="0" eaLnBrk="1" latinLnBrk="0" hangingPunct="1">
        <a:defRPr sz="1700" kern="1200">
          <a:solidFill>
            <a:schemeClr val="tx1"/>
          </a:solidFill>
          <a:latin typeface="+mn-lt"/>
          <a:ea typeface="+mn-ea"/>
          <a:cs typeface="+mn-cs"/>
        </a:defRPr>
      </a:lvl6pPr>
      <a:lvl7pPr marL="2592705" algn="l" defTabSz="431800" rtl="0" eaLnBrk="1" latinLnBrk="0" hangingPunct="1">
        <a:defRPr sz="1700" kern="1200">
          <a:solidFill>
            <a:schemeClr val="tx1"/>
          </a:solidFill>
          <a:latin typeface="+mn-lt"/>
          <a:ea typeface="+mn-ea"/>
          <a:cs typeface="+mn-cs"/>
        </a:defRPr>
      </a:lvl7pPr>
      <a:lvl8pPr marL="3024505" algn="l" defTabSz="431800" rtl="0" eaLnBrk="1" latinLnBrk="0" hangingPunct="1">
        <a:defRPr sz="1700" kern="1200">
          <a:solidFill>
            <a:schemeClr val="tx1"/>
          </a:solidFill>
          <a:latin typeface="+mn-lt"/>
          <a:ea typeface="+mn-ea"/>
          <a:cs typeface="+mn-cs"/>
        </a:defRPr>
      </a:lvl8pPr>
      <a:lvl9pPr marL="3456940" algn="l" defTabSz="4318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vh.com/blog/what-does-training-neural-networks-mean/"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ovh.com/blog/what-does-training-neural-networks-mean/"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ovh.com/blog/what-does-training-neural-networks-mean/"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researchgate.net/figure/a-The-building-block-of-deep-neural-networks-artificial-neuron-or-node-Each-input-x_fig1_312205163"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www.researchgate.net/publication/233051552_Application_of_artificial_neural_network_to_identify_non-random_variation_patterns_on_the_run_chart_in_automotive_assembly_process/figures?lo=1"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pathmind.com/wiki/neural-network"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lato.stanford.edu/entries/artificial-intelligence/neural-nets.html"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about:blank" TargetMode="Externa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hyperlink" Target="https://www.cs.iusb.edu/~danav/teach/c463/12_nn.html" TargetMode="External"/><Relationship Id="rId2" Type="http://schemas.openxmlformats.org/officeDocument/2006/relationships/hyperlink" Target="https://towardsdatascience.com/an-introduction-to-convolutional-neural-networks-eb0b60b58fd7" TargetMode="Externa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owardsdatascience.com/an-introduction-to-convolutional-neural-networks-eb0b60b58fd7"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towardsdatascience.com/an-introduction-to-convolutional-neural-networks-eb0b60b58fd7"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about:blank"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medium.com/@abhigoku10/activation-functions-and-its-types-in-artifical-neural-network-14511f3080a8" TargetMode="External"/><Relationship Id="rId2" Type="http://schemas.openxmlformats.org/officeDocument/2006/relationships/hyperlink" Target="https://towardsdatascience.com/an-introduction-to-convolutional-neural-networks-eb0b60b58fd7" TargetMode="Externa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https://towardsdatascience.com/an-introduction-to-convolutional-neural-networks-eb0b60b58fd7" TargetMode="Externa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towardsdatascience.com/complete-guide-of-activation-functions-34076e95d044"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4645" y="1304925"/>
            <a:ext cx="5057775" cy="3559810"/>
          </a:xfrm>
          <a:prstGeom prst="rect">
            <a:avLst/>
          </a:prstGeom>
          <a:solidFill>
            <a:srgbClr val="0000FF">
              <a:alpha val="41176"/>
            </a:srgbClr>
          </a:solidFill>
          <a:ln>
            <a:noFill/>
          </a:ln>
          <a:effectLst>
            <a:outerShdw dist="23000" dir="5400000" rotWithShape="0">
              <a:srgbClr val="000000">
                <a:alpha val="34998"/>
              </a:srgbClr>
            </a:outerShdw>
          </a:effectLst>
        </p:spPr>
        <p:txBody>
          <a:bodyPr anchor="ctr"/>
          <a:lstStyle/>
          <a:p>
            <a:pPr algn="ctr" fontAlgn="auto">
              <a:spcBef>
                <a:spcPts val="0"/>
              </a:spcBef>
              <a:spcAft>
                <a:spcPts val="0"/>
              </a:spcAft>
              <a:defRPr/>
            </a:pPr>
            <a:endParaRPr lang="en-US" dirty="0">
              <a:solidFill>
                <a:schemeClr val="lt1"/>
              </a:solidFill>
              <a:latin typeface="+mn-lt"/>
              <a:ea typeface="+mn-ea"/>
              <a:cs typeface="+mn-cs"/>
            </a:endParaRPr>
          </a:p>
        </p:txBody>
      </p:sp>
      <p:sp>
        <p:nvSpPr>
          <p:cNvPr id="3" name="TextBox 2"/>
          <p:cNvSpPr txBox="1"/>
          <p:nvPr/>
        </p:nvSpPr>
        <p:spPr>
          <a:xfrm>
            <a:off x="334645" y="1247775"/>
            <a:ext cx="5057775" cy="3108543"/>
          </a:xfrm>
          <a:prstGeom prst="rect">
            <a:avLst/>
          </a:prstGeom>
          <a:noFill/>
        </p:spPr>
        <p:txBody>
          <a:bodyPr wrap="square" rtlCol="0">
            <a:spAutoFit/>
          </a:bodyPr>
          <a:lstStyle/>
          <a:p>
            <a:pPr algn="ctr"/>
            <a:r>
              <a:rPr lang="en-US" sz="2400" dirty="0">
                <a:solidFill>
                  <a:schemeClr val="bg1"/>
                </a:solidFill>
                <a:latin typeface="Verdana" panose="020B0604030504040204" pitchFamily="34" charset="0"/>
                <a:cs typeface="Verdana" panose="020B0604030504040204" pitchFamily="34" charset="0"/>
              </a:rPr>
              <a:t>Classification and Regression and</a:t>
            </a:r>
          </a:p>
          <a:p>
            <a:pPr algn="ctr"/>
            <a:r>
              <a:rPr lang="en-US" sz="2400" dirty="0">
                <a:solidFill>
                  <a:schemeClr val="bg1"/>
                </a:solidFill>
                <a:latin typeface="Verdana" panose="020B0604030504040204" pitchFamily="34" charset="0"/>
                <a:cs typeface="Verdana" panose="020B0604030504040204" pitchFamily="34" charset="0"/>
              </a:rPr>
              <a:t>Deep Learning algorithms</a:t>
            </a:r>
            <a:endParaRPr lang="en-US" sz="3200" dirty="0">
              <a:solidFill>
                <a:schemeClr val="bg1"/>
              </a:solidFill>
              <a:latin typeface="Verdana" panose="020B0604030504040204" pitchFamily="34" charset="0"/>
              <a:cs typeface="Verdana" panose="020B0604030504040204" pitchFamily="34" charset="0"/>
            </a:endParaRPr>
          </a:p>
          <a:p>
            <a:pPr algn="ctr"/>
            <a:endParaRPr lang="en-US" sz="2400" dirty="0">
              <a:solidFill>
                <a:schemeClr val="bg1"/>
              </a:solidFill>
              <a:latin typeface="Verdana" panose="020B0604030504040204" pitchFamily="34" charset="0"/>
              <a:cs typeface="Verdana" panose="020B0604030504040204" pitchFamily="34" charset="0"/>
            </a:endParaRPr>
          </a:p>
          <a:p>
            <a:pPr algn="ctr"/>
            <a:r>
              <a:rPr lang="en-US" sz="2400" dirty="0">
                <a:solidFill>
                  <a:schemeClr val="bg1"/>
                </a:solidFill>
                <a:latin typeface="Verdana" panose="020B0604030504040204" pitchFamily="34" charset="0"/>
                <a:cs typeface="Verdana" panose="020B0604030504040204" pitchFamily="34" charset="0"/>
              </a:rPr>
              <a:t>Ajit Jaokar </a:t>
            </a:r>
          </a:p>
          <a:p>
            <a:pPr algn="ctr"/>
            <a:endParaRPr lang="en-US" sz="2400" dirty="0">
              <a:solidFill>
                <a:schemeClr val="bg1"/>
              </a:solidFill>
              <a:latin typeface="Verdana" panose="020B0604030504040204" pitchFamily="34" charset="0"/>
              <a:cs typeface="Verdana" panose="020B0604030504040204" pitchFamily="34" charset="0"/>
            </a:endParaRPr>
          </a:p>
          <a:p>
            <a:pPr algn="ctr"/>
            <a:r>
              <a:rPr lang="en-US" sz="2400" dirty="0">
                <a:solidFill>
                  <a:schemeClr val="bg1"/>
                </a:solidFill>
                <a:latin typeface="Verdana" panose="020B0604030504040204" pitchFamily="34" charset="0"/>
                <a:cs typeface="Verdana" panose="020B0604030504040204" pitchFamily="34" charset="0"/>
              </a:rPr>
              <a:t>Oct 2020</a:t>
            </a:r>
            <a:endParaRPr lang="en-US" sz="1400" dirty="0">
              <a:solidFill>
                <a:schemeClr val="bg1"/>
              </a:solidFill>
              <a:latin typeface="Verdana" panose="020B0604030504040204" pitchFamily="34" charset="0"/>
              <a:cs typeface="Verdana" panose="020B0604030504040204" pitchFamily="34" charset="0"/>
            </a:endParaRPr>
          </a:p>
          <a:p>
            <a:endParaRPr lang="en-US" sz="1400" dirty="0">
              <a:solidFill>
                <a:schemeClr val="bg1"/>
              </a:solidFill>
              <a:latin typeface="Verdana" panose="020B0604030504040204" pitchFamily="34" charset="0"/>
              <a:cs typeface="Verdana" panose="020B0604030504040204" pitchFamily="34" charset="0"/>
            </a:endParaRPr>
          </a:p>
          <a:p>
            <a:endParaRPr lang="en-US" sz="1400" dirty="0">
              <a:solidFill>
                <a:schemeClr val="bg1"/>
              </a:solidFill>
              <a:latin typeface="Verdana" panose="020B0604030504040204" pitchFamily="34" charset="0"/>
              <a:cs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The brain .. And neurons ..and imperfect analogy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18860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4" y="5383818"/>
            <a:ext cx="5357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GB" sz="12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source: Wikipedia</a:t>
            </a:r>
            <a:endParaRPr kumimoji="0" lang="en-GB" sz="12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026" name="Picture 2" descr="Neuron - Wikipedia">
            <a:extLst>
              <a:ext uri="{FF2B5EF4-FFF2-40B4-BE49-F238E27FC236}">
                <a16:creationId xmlns:a16="http://schemas.microsoft.com/office/drawing/2014/main" id="{401C9039-D206-40A4-B2D3-8370DC41F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44" y="1148071"/>
            <a:ext cx="5997864" cy="386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455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4" y="5353041"/>
            <a:ext cx="53571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GB" sz="16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source: wikipedia</a:t>
            </a:r>
            <a:endParaRPr kumimoji="0" lang="en-GB"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2052" name="Picture 4" descr="How Does the Brain Work? | Dana Foundation">
            <a:extLst>
              <a:ext uri="{FF2B5EF4-FFF2-40B4-BE49-F238E27FC236}">
                <a16:creationId xmlns:a16="http://schemas.microsoft.com/office/drawing/2014/main" id="{7BDFF122-E960-4540-855D-6DA0F04A2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36" y="1406556"/>
            <a:ext cx="6463590" cy="339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31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4" y="5383818"/>
            <a:ext cx="5357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GB" sz="12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source: wikipedia</a:t>
            </a:r>
            <a:endParaRPr kumimoji="0" lang="en-GB" sz="12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3074" name="Picture 2" descr="Neural Networks – an Intuition">
            <a:extLst>
              <a:ext uri="{FF2B5EF4-FFF2-40B4-BE49-F238E27FC236}">
                <a16:creationId xmlns:a16="http://schemas.microsoft.com/office/drawing/2014/main" id="{0C978845-643F-43B7-8F7D-5BF515D0F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93" y="1027114"/>
            <a:ext cx="7221476" cy="4239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688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91"/>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source: </a:t>
            </a:r>
            <a:r>
              <a:rPr lang="en-GB" sz="1200" dirty="0">
                <a:hlinkClick r:id="rId2"/>
              </a:rPr>
              <a:t>https://www.ovh.com/blog/what-does-training-neural-networks-mean/</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8194" name="Picture 2">
            <a:extLst>
              <a:ext uri="{FF2B5EF4-FFF2-40B4-BE49-F238E27FC236}">
                <a16:creationId xmlns:a16="http://schemas.microsoft.com/office/drawing/2014/main" id="{D2381127-24D6-4E91-B69F-291766348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3" y="1175823"/>
            <a:ext cx="5302219" cy="4131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922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91"/>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source:</a:t>
            </a:r>
            <a:r>
              <a:rPr lang="en-GB" sz="1200" dirty="0">
                <a:hlinkClick r:id="rId2"/>
              </a:rPr>
              <a:t>https://www.youtube.com/watch?v=YMsci1HYDjs</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5AC18ABB-3FAD-4393-95EB-5BD4B725DAC8}"/>
              </a:ext>
            </a:extLst>
          </p:cNvPr>
          <p:cNvPicPr>
            <a:picLocks noChangeAspect="1"/>
          </p:cNvPicPr>
          <p:nvPr/>
        </p:nvPicPr>
        <p:blipFill>
          <a:blip r:embed="rId3"/>
          <a:stretch>
            <a:fillRect/>
          </a:stretch>
        </p:blipFill>
        <p:spPr>
          <a:xfrm>
            <a:off x="424656" y="1108075"/>
            <a:ext cx="7791450" cy="4267200"/>
          </a:xfrm>
          <a:prstGeom prst="rect">
            <a:avLst/>
          </a:prstGeom>
        </p:spPr>
      </p:pic>
    </p:spTree>
    <p:extLst>
      <p:ext uri="{BB962C8B-B14F-4D97-AF65-F5344CB8AC3E}">
        <p14:creationId xmlns:p14="http://schemas.microsoft.com/office/powerpoint/2010/main" val="240549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91"/>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source: </a:t>
            </a:r>
            <a:r>
              <a:rPr lang="en-GB" sz="1200" dirty="0">
                <a:hlinkClick r:id="rId2"/>
              </a:rPr>
              <a:t>https://www.ovh.com/blog/what-does-training-neural-networks-mean/</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9218" name="Picture 2">
            <a:extLst>
              <a:ext uri="{FF2B5EF4-FFF2-40B4-BE49-F238E27FC236}">
                <a16:creationId xmlns:a16="http://schemas.microsoft.com/office/drawing/2014/main" id="{AADD63F2-461E-4BE7-8310-A5336C8244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3" y="1633538"/>
            <a:ext cx="7277879" cy="2707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393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91"/>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source: </a:t>
            </a:r>
            <a:r>
              <a:rPr lang="en-GB" sz="1200" dirty="0">
                <a:hlinkClick r:id="rId2"/>
              </a:rPr>
              <a:t>https://www.ovh.com/blog/what-does-training-neural-networks-mean/</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10242" name="Picture 2">
            <a:extLst>
              <a:ext uri="{FF2B5EF4-FFF2-40B4-BE49-F238E27FC236}">
                <a16:creationId xmlns:a16="http://schemas.microsoft.com/office/drawing/2014/main" id="{A8B65DF0-0928-412A-B20B-C2C75A186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256" y="1625600"/>
            <a:ext cx="6856309" cy="256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653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91"/>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source: </a:t>
            </a:r>
            <a:r>
              <a:rPr lang="en-GB" sz="1200" dirty="0">
                <a:hlinkClick r:id="rId2"/>
              </a:rPr>
              <a:t>https://www.ovh.com/blog/what-does-training-neural-networks-mean/</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11266" name="Picture 2" descr="Why Training a Neural Network Is Hard">
            <a:extLst>
              <a:ext uri="{FF2B5EF4-FFF2-40B4-BE49-F238E27FC236}">
                <a16:creationId xmlns:a16="http://schemas.microsoft.com/office/drawing/2014/main" id="{063D6C46-327F-4FF8-A2B4-8E4847F01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3" y="1079962"/>
            <a:ext cx="3585451" cy="4664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591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856060"/>
            <a:ext cx="78112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latin typeface="+mj-lt"/>
                <a:ea typeface="Verdana" panose="020B0604030504040204" pitchFamily="34" charset="0"/>
                <a:cs typeface="Verdana" panose="020B0604030504040204" pitchFamily="34" charset="0"/>
              </a:rPr>
              <a:t>Image source: </a:t>
            </a:r>
            <a:r>
              <a:rPr lang="en-GB" sz="1200" dirty="0">
                <a:latin typeface="+mj-lt"/>
                <a:hlinkClick r:id="rId2"/>
              </a:rPr>
              <a:t>https://www.researchgate.net/figure/a-The-building-block-of-deep-neural-networks-artificial-neuron-or-node-Each-input-x_fig1_312205163</a:t>
            </a:r>
            <a:endParaRPr kumimoji="0" lang="en-GB" sz="1200" b="0" i="0" u="none" strike="noStrike" cap="none" normalizeH="0" baseline="0" dirty="0">
              <a:ln>
                <a:noFill/>
              </a:ln>
              <a:solidFill>
                <a:schemeClr val="tx1"/>
              </a:solidFill>
              <a:effectLst/>
              <a:latin typeface="+mj-lt"/>
              <a:ea typeface="Verdana" panose="020B0604030504040204" pitchFamily="34" charset="0"/>
              <a:cs typeface="Verdana" panose="020B0604030504040204" pitchFamily="34" charset="0"/>
            </a:endParaRPr>
          </a:p>
        </p:txBody>
      </p:sp>
      <p:pic>
        <p:nvPicPr>
          <p:cNvPr id="4098" name="Picture 2" descr="a) The building block of deep neural networks − artificial neuron ...">
            <a:extLst>
              <a:ext uri="{FF2B5EF4-FFF2-40B4-BE49-F238E27FC236}">
                <a16:creationId xmlns:a16="http://schemas.microsoft.com/office/drawing/2014/main" id="{DDFBD226-4E71-43D2-BA6A-85E702617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4" y="884730"/>
            <a:ext cx="5030310" cy="488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55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Reminders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377699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763727"/>
            <a:ext cx="78112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source: </a:t>
            </a:r>
            <a:r>
              <a:rPr lang="en-GB" sz="1200" dirty="0">
                <a:hlinkClick r:id="rId2"/>
              </a:rPr>
              <a:t>https://www.researchgate.net/publication/233051552_Application_of_artificial_neural_network_to_identify_non-random_variation_patterns_on_the_run_chart_in_automotive_assembly_process/figures?lo=1</a:t>
            </a:r>
            <a:endParaRPr kumimoji="0" lang="en-GB" sz="12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6146" name="Picture 2">
            <a:extLst>
              <a:ext uri="{FF2B5EF4-FFF2-40B4-BE49-F238E27FC236}">
                <a16:creationId xmlns:a16="http://schemas.microsoft.com/office/drawing/2014/main" id="{F2F014E0-2566-4B75-89FD-F6F9C9BE2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1774825"/>
            <a:ext cx="60960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07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92"/>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source: </a:t>
            </a:r>
            <a:r>
              <a:rPr lang="en-GB" sz="1200" dirty="0">
                <a:hlinkClick r:id="rId2"/>
              </a:rPr>
              <a:t>https://pathmind.com/wiki/neural-network</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5122" name="Picture 2" descr="A Beginner's Guide to Neural Networks and Deep Learning | Pathmind">
            <a:extLst>
              <a:ext uri="{FF2B5EF4-FFF2-40B4-BE49-F238E27FC236}">
                <a16:creationId xmlns:a16="http://schemas.microsoft.com/office/drawing/2014/main" id="{1D709B36-CA09-4AC5-BAB8-17B92D356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3" y="1345460"/>
            <a:ext cx="6847003" cy="332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91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91"/>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source:</a:t>
            </a:r>
            <a:r>
              <a:rPr lang="en-GB" sz="1200" dirty="0">
                <a:hlinkClick r:id="rId2"/>
              </a:rPr>
              <a:t>https://plato.stanford.edu/entries/artificial-intelligence/neural-nets.html</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13314" name="Picture 2" descr="Artificial Intelligence &gt; Neural Nets (Stanford Encyclopedia of ...">
            <a:extLst>
              <a:ext uri="{FF2B5EF4-FFF2-40B4-BE49-F238E27FC236}">
                <a16:creationId xmlns:a16="http://schemas.microsoft.com/office/drawing/2014/main" id="{A7558D2F-97E8-4DC8-B187-9E5CD40ED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98" y="1091878"/>
            <a:ext cx="6758330" cy="408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468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856057"/>
            <a:ext cx="78112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a:t>
            </a:r>
            <a:r>
              <a:rPr lang="en-GB" sz="1200" dirty="0">
                <a:solidFill>
                  <a:srgbClr val="0563C1"/>
                </a:solidFill>
                <a:ea typeface="Verdana" panose="020B0604030504040204" pitchFamily="34" charset="0"/>
                <a:cs typeface="Verdana" panose="020B0604030504040204" pitchFamily="34" charset="0"/>
              </a:rPr>
              <a:t>source:</a:t>
            </a:r>
            <a:r>
              <a:rPr lang="en-GB" sz="1200" dirty="0">
                <a:hlinkClick r:id="rId2"/>
              </a:rPr>
              <a:t> https://medium.com/@abhigoku10/activation-functions-and-its-types-in-artifical-neural-network-14511f3080a8</a:t>
            </a:r>
            <a:r>
              <a:rPr lang="en-GB" sz="1200" dirty="0"/>
              <a:t> </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15362" name="Picture 2" descr="Neural Network">
            <a:extLst>
              <a:ext uri="{FF2B5EF4-FFF2-40B4-BE49-F238E27FC236}">
                <a16:creationId xmlns:a16="http://schemas.microsoft.com/office/drawing/2014/main" id="{3000985F-E3D4-4411-8016-9BB33C733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22" y="1427995"/>
            <a:ext cx="5831582" cy="3090738"/>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Topic DL01: Activation functions and its Types in Artifical Neural ...">
            <a:extLst>
              <a:ext uri="{FF2B5EF4-FFF2-40B4-BE49-F238E27FC236}">
                <a16:creationId xmlns:a16="http://schemas.microsoft.com/office/drawing/2014/main" id="{DE3CD15B-0EF9-43B5-8C79-DCB6769AA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43" y="1165641"/>
            <a:ext cx="729615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563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89"/>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a:t>
            </a:r>
            <a:r>
              <a:rPr lang="en-GB" sz="1200" dirty="0">
                <a:solidFill>
                  <a:srgbClr val="0563C1"/>
                </a:solidFill>
                <a:ea typeface="Verdana" panose="020B0604030504040204" pitchFamily="34" charset="0"/>
                <a:cs typeface="Verdana" panose="020B0604030504040204" pitchFamily="34" charset="0"/>
              </a:rPr>
              <a:t>source:</a:t>
            </a:r>
            <a:r>
              <a:rPr lang="en-GB" sz="1200" dirty="0">
                <a:hlinkClick r:id="rId2"/>
              </a:rPr>
              <a:t> </a:t>
            </a:r>
            <a:r>
              <a:rPr lang="en-GB" sz="1200" dirty="0">
                <a:hlinkClick r:id="rId3"/>
              </a:rPr>
              <a:t>https://www.cs.iusb.edu/~danav/teach/c463/12_nn.html</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17410" name="Picture 2" descr="Neural Networks">
            <a:extLst>
              <a:ext uri="{FF2B5EF4-FFF2-40B4-BE49-F238E27FC236}">
                <a16:creationId xmlns:a16="http://schemas.microsoft.com/office/drawing/2014/main" id="{EB7A72CA-C9D8-4510-8C01-7957A2658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86" y="1356373"/>
            <a:ext cx="8012154" cy="347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603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90"/>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a:t>
            </a:r>
            <a:r>
              <a:rPr lang="en-GB" sz="1200" dirty="0">
                <a:solidFill>
                  <a:srgbClr val="0563C1"/>
                </a:solidFill>
                <a:ea typeface="Verdana" panose="020B0604030504040204" pitchFamily="34" charset="0"/>
                <a:cs typeface="Verdana" panose="020B0604030504040204" pitchFamily="34" charset="0"/>
              </a:rPr>
              <a:t>source:</a:t>
            </a:r>
            <a:r>
              <a:rPr lang="en-GB" sz="1200" dirty="0">
                <a:hlinkClick r:id="rId2"/>
              </a:rPr>
              <a:t>https://towardsdatascience.com/complete-guide-of-activation-functions-34076e95d044</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18434" name="Picture 2" descr="Complete Guide of Activation Functions - Towards Data Science">
            <a:extLst>
              <a:ext uri="{FF2B5EF4-FFF2-40B4-BE49-F238E27FC236}">
                <a16:creationId xmlns:a16="http://schemas.microsoft.com/office/drawing/2014/main" id="{E464265F-50A8-4288-8294-CE4E60240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68" y="1389064"/>
            <a:ext cx="7736625" cy="331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72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Why bother ..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053555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Graph: Line lies on (-2,-4), (1,2) and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06" y="1319439"/>
            <a:ext cx="7067654" cy="435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051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89"/>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a:t>
            </a:r>
            <a:r>
              <a:rPr lang="en-GB" sz="1200" dirty="0">
                <a:solidFill>
                  <a:srgbClr val="0563C1"/>
                </a:solidFill>
                <a:ea typeface="Verdana" panose="020B0604030504040204" pitchFamily="34" charset="0"/>
                <a:cs typeface="Verdana" panose="020B0604030504040204" pitchFamily="34" charset="0"/>
              </a:rPr>
              <a:t>source:</a:t>
            </a:r>
            <a:r>
              <a:rPr lang="en-GB" sz="1200" dirty="0">
                <a:hlinkClick r:id="rId2"/>
              </a:rPr>
              <a:t> </a:t>
            </a:r>
            <a:r>
              <a:rPr lang="en-GB" sz="1200" dirty="0"/>
              <a:t>stack overflow</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15362" name="Picture 2" descr="Neural Network">
            <a:extLst>
              <a:ext uri="{FF2B5EF4-FFF2-40B4-BE49-F238E27FC236}">
                <a16:creationId xmlns:a16="http://schemas.microsoft.com/office/drawing/2014/main" id="{3000985F-E3D4-4411-8016-9BB33C733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792" y="1499017"/>
            <a:ext cx="5831582" cy="309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391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90"/>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a:t>
            </a:r>
            <a:r>
              <a:rPr lang="en-GB" sz="1200" dirty="0">
                <a:solidFill>
                  <a:srgbClr val="0563C1"/>
                </a:solidFill>
                <a:ea typeface="Verdana" panose="020B0604030504040204" pitchFamily="34" charset="0"/>
                <a:cs typeface="Verdana" panose="020B0604030504040204" pitchFamily="34" charset="0"/>
              </a:rPr>
              <a:t>source:</a:t>
            </a:r>
            <a:r>
              <a:rPr lang="en-GB" sz="1200" dirty="0">
                <a:hlinkClick r:id="rId2"/>
              </a:rPr>
              <a:t> https://towardsdatascience.com/an-introduction-to-convolutional-neural-networks-eb0b60b58fd7</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12290" name="Picture 2" descr="Understanding deep Convolutional Neural Networks 👁 with a ...">
            <a:extLst>
              <a:ext uri="{FF2B5EF4-FFF2-40B4-BE49-F238E27FC236}">
                <a16:creationId xmlns:a16="http://schemas.microsoft.com/office/drawing/2014/main" id="{7E227CCD-4E85-4C62-9E43-3B74EAEC3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8" y="1493838"/>
            <a:ext cx="7086600"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491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85495" y="951865"/>
            <a:ext cx="6775450" cy="3360279"/>
          </a:xfrm>
          <a:prstGeom prst="rect">
            <a:avLst/>
          </a:prstGeom>
          <a:noFill/>
        </p:spPr>
        <p:txBody>
          <a:bodyPr wrap="square" rtlCol="0">
            <a:spAutoFit/>
          </a:bodyPr>
          <a:lstStyle/>
          <a:p>
            <a:pPr algn="ctr" fontAlgn="auto">
              <a:lnSpc>
                <a:spcPct val="150000"/>
              </a:lnSpc>
            </a:pPr>
            <a:r>
              <a:rPr lang="en-US" sz="1800" dirty="0">
                <a:solidFill>
                  <a:srgbClr val="FF0000"/>
                </a:solidFill>
                <a:latin typeface="Verdana" panose="020B0604030504040204" pitchFamily="34" charset="0"/>
                <a:cs typeface="Verdana" panose="020B0604030504040204" pitchFamily="34" charset="0"/>
                <a:sym typeface="+mn-ea"/>
              </a:rPr>
              <a:t>Timings</a:t>
            </a:r>
            <a:r>
              <a:rPr lang="en-US" sz="1800" dirty="0">
                <a:solidFill>
                  <a:srgbClr val="0000FF"/>
                </a:solidFill>
                <a:latin typeface="Verdana" panose="020B0604030504040204" pitchFamily="34" charset="0"/>
                <a:cs typeface="Verdana" panose="020B0604030504040204" pitchFamily="34" charset="0"/>
                <a:sym typeface="+mn-ea"/>
              </a:rPr>
              <a:t> </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10:00 – 11:30 and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12:30 – 14:00 and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break times </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5 mins around 10:45 and 13:15 (break slide as shown next)</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sym typeface="+mn-ea"/>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We will be there 10 mins before session</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What does it look like ..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810940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064196"/>
            <a:ext cx="7811221"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1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a:t>
            </a:r>
            <a:r>
              <a:rPr lang="en-GB" sz="1100" dirty="0">
                <a:solidFill>
                  <a:srgbClr val="0563C1"/>
                </a:solidFill>
                <a:latin typeface="Verdana" panose="020B0604030504040204" pitchFamily="34" charset="0"/>
                <a:ea typeface="Verdana" panose="020B0604030504040204" pitchFamily="34" charset="0"/>
                <a:cs typeface="Verdana" panose="020B0604030504040204" pitchFamily="34" charset="0"/>
              </a:rPr>
              <a:t>source: </a:t>
            </a:r>
          </a:p>
          <a:p>
            <a:pPr lvl="0" defTabSz="914400" fontAlgn="base">
              <a:spcBef>
                <a:spcPct val="0"/>
              </a:spcBef>
              <a:spcAft>
                <a:spcPct val="0"/>
              </a:spcAft>
            </a:pPr>
            <a:r>
              <a:rPr lang="en-GB" sz="1100" dirty="0">
                <a:hlinkClick r:id="rId2"/>
              </a:rPr>
              <a:t>https://towardsdatascience.com/hyperparameters-optimization-526348bb8e2d</a:t>
            </a:r>
            <a:endParaRPr lang="en-GB" sz="1100" dirty="0"/>
          </a:p>
          <a:p>
            <a:pPr lvl="0" defTabSz="914400" fontAlgn="base">
              <a:spcBef>
                <a:spcPct val="0"/>
              </a:spcBef>
              <a:spcAft>
                <a:spcPct val="0"/>
              </a:spcAft>
            </a:pPr>
            <a:r>
              <a:rPr lang="en-GB" sz="1100" dirty="0">
                <a:hlinkClick r:id="rId2"/>
              </a:rPr>
              <a:t>https://dkopczyk.quantee.co.uk/hyperparameter-optimization/</a:t>
            </a:r>
            <a:r>
              <a:rPr lang="en-GB" sz="1100" dirty="0"/>
              <a:t> </a:t>
            </a:r>
          </a:p>
          <a:p>
            <a:pPr lvl="0" defTabSz="914400" fontAlgn="base">
              <a:spcBef>
                <a:spcPct val="0"/>
              </a:spcBef>
              <a:spcAft>
                <a:spcPct val="0"/>
              </a:spcAft>
            </a:pPr>
            <a:r>
              <a:rPr lang="en-GB" sz="1100" dirty="0">
                <a:hlinkClick r:id="rId2"/>
              </a:rPr>
              <a:t>https://stats.stackexchange.com/questions/309729/what-are-the-real-hyperparameters-of-a-neural-network</a:t>
            </a:r>
            <a:endParaRPr lang="en-GB" sz="1100" dirty="0">
              <a:solidFill>
                <a:srgbClr val="0563C1"/>
              </a:solidFill>
              <a:latin typeface="Verdana" panose="020B0604030504040204" pitchFamily="34" charset="0"/>
              <a:ea typeface="Verdana" panose="020B0604030504040204" pitchFamily="34" charset="0"/>
              <a:cs typeface="Verdana" panose="020B0604030504040204" pitchFamily="34" charset="0"/>
            </a:endParaRPr>
          </a:p>
          <a:p>
            <a:pPr lvl="0" defTabSz="914400" fontAlgn="base">
              <a:spcBef>
                <a:spcPct val="0"/>
              </a:spcBef>
              <a:spcAft>
                <a:spcPct val="0"/>
              </a:spcAft>
            </a:pPr>
            <a:r>
              <a:rPr lang="en-GB" sz="1100" dirty="0">
                <a:hlinkClick r:id="rId2"/>
              </a:rPr>
              <a:t>https://deepai.org/machine-learning-glossary-and-terms/hyperparameter</a:t>
            </a:r>
            <a:endParaRPr kumimoji="0" lang="en-GB" sz="11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9458" name="Picture 2" descr="Hyperparameter Definition | DeepAI">
            <a:extLst>
              <a:ext uri="{FF2B5EF4-FFF2-40B4-BE49-F238E27FC236}">
                <a16:creationId xmlns:a16="http://schemas.microsoft.com/office/drawing/2014/main" id="{9C30E112-E85B-46C3-96FB-10D20B92F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3" y="949795"/>
            <a:ext cx="7348153" cy="3873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83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48390"/>
            <a:ext cx="78112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a:t>
            </a:r>
            <a:r>
              <a:rPr lang="en-GB" sz="1200" dirty="0">
                <a:solidFill>
                  <a:srgbClr val="0563C1"/>
                </a:solidFill>
                <a:ea typeface="Verdana" panose="020B0604030504040204" pitchFamily="34" charset="0"/>
                <a:cs typeface="Verdana" panose="020B0604030504040204" pitchFamily="34" charset="0"/>
              </a:rPr>
              <a:t>source: </a:t>
            </a:r>
            <a:r>
              <a:rPr lang="en-GB" sz="1200" dirty="0">
                <a:hlinkClick r:id="rId2"/>
              </a:rPr>
              <a:t>https://blog.floydhub.com/guide-to-hyperparameters-search-for-deep-learning-models/</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25604" name="Picture 4" descr="Practical Guide to Hyperparameters Optimization for Deep Learning ...">
            <a:extLst>
              <a:ext uri="{FF2B5EF4-FFF2-40B4-BE49-F238E27FC236}">
                <a16:creationId xmlns:a16="http://schemas.microsoft.com/office/drawing/2014/main" id="{84740195-A101-462A-B443-4E4693349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12" y="1252955"/>
            <a:ext cx="7979337" cy="429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224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856057"/>
            <a:ext cx="78112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 </a:t>
            </a:r>
            <a:r>
              <a:rPr lang="en-GB" sz="1200" dirty="0">
                <a:solidFill>
                  <a:srgbClr val="0563C1"/>
                </a:solidFill>
                <a:ea typeface="Verdana" panose="020B0604030504040204" pitchFamily="34" charset="0"/>
                <a:cs typeface="Verdana" panose="020B0604030504040204" pitchFamily="34" charset="0"/>
              </a:rPr>
              <a:t>source:</a:t>
            </a:r>
            <a:r>
              <a:rPr lang="en-GB" sz="1200" dirty="0">
                <a:hlinkClick r:id="rId2"/>
              </a:rPr>
              <a:t>https://towardsdatascience.com/understanding-hyperparameters-and-its-optimisation-techniques-f0debba07568</a:t>
            </a:r>
            <a:r>
              <a:rPr lang="en-GB" sz="1200" dirty="0"/>
              <a:t> </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20482" name="Picture 2" descr="Understanding Hyperparameters and its Optimisation techniques">
            <a:extLst>
              <a:ext uri="{FF2B5EF4-FFF2-40B4-BE49-F238E27FC236}">
                <a16:creationId xmlns:a16="http://schemas.microsoft.com/office/drawing/2014/main" id="{0787936C-2658-4351-99C7-469D7EDB7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79" y="1708150"/>
            <a:ext cx="6396859" cy="350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741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14770" y="5296765"/>
            <a:ext cx="78112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a:t>
            </a:r>
          </a:p>
          <a:p>
            <a:pPr lvl="0" defTabSz="914400" fontAlgn="base">
              <a:spcBef>
                <a:spcPct val="0"/>
              </a:spcBef>
              <a:spcAft>
                <a:spcPct val="0"/>
              </a:spcAft>
            </a:pPr>
            <a:r>
              <a:rPr lang="en-GB" sz="1200" dirty="0">
                <a:hlinkClick r:id="rId2"/>
              </a:rPr>
              <a:t>https://sigopt.com/blog/common-problems-in-hyperparameter-optimization/</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22530" name="Picture 2" descr="Common Problems in Hyperparameter Optimization | SigOpt">
            <a:extLst>
              <a:ext uri="{FF2B5EF4-FFF2-40B4-BE49-F238E27FC236}">
                <a16:creationId xmlns:a16="http://schemas.microsoft.com/office/drawing/2014/main" id="{70ED6D00-8DEB-427A-8FD5-7BB026BDAC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770" y="1714378"/>
            <a:ext cx="7595774" cy="283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434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414770" y="5204432"/>
            <a:ext cx="78112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ea typeface="Verdana" panose="020B0604030504040204" pitchFamily="34" charset="0"/>
                <a:cs typeface="Verdana" panose="020B0604030504040204" pitchFamily="34" charset="0"/>
              </a:rPr>
              <a:t>Image</a:t>
            </a:r>
          </a:p>
          <a:p>
            <a:pPr lvl="0" defTabSz="914400" fontAlgn="base">
              <a:spcBef>
                <a:spcPct val="0"/>
              </a:spcBef>
              <a:spcAft>
                <a:spcPct val="0"/>
              </a:spcAft>
            </a:pPr>
            <a:r>
              <a:rPr lang="en-GB" sz="1200" dirty="0">
                <a:hlinkClick r:id="rId2"/>
              </a:rPr>
              <a:t>https://subscription.packtpub.com/book/big_data_and_business_intelligence/9781788479042/1/ch01lvl1sec11/hyperparameter-tuning-and-cross-validation</a:t>
            </a:r>
            <a:endParaRPr kumimoji="0" lang="en-GB"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p:txBody>
      </p:sp>
      <p:pic>
        <p:nvPicPr>
          <p:cNvPr id="32770" name="Picture 2" descr="Hyperparameter tuning and cross-validation - Scala Machine ...">
            <a:extLst>
              <a:ext uri="{FF2B5EF4-FFF2-40B4-BE49-F238E27FC236}">
                <a16:creationId xmlns:a16="http://schemas.microsoft.com/office/drawing/2014/main" id="{DE0BF819-3E11-485A-B454-1919E2949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00" y="1546102"/>
            <a:ext cx="7799391" cy="322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136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What is learning ..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313045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04850" y="852170"/>
            <a:ext cx="7626985" cy="1753235"/>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Linear Regression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Let us first start with the idea of ‘learning’. In Machine Learning, the </a:t>
            </a:r>
            <a:r>
              <a:rPr lang="en-US" sz="1800" dirty="0">
                <a:solidFill>
                  <a:srgbClr val="FF0000"/>
                </a:solidFill>
                <a:latin typeface="Verdana" panose="020B0604030504040204" pitchFamily="34" charset="0"/>
                <a:cs typeface="Verdana" panose="020B0604030504040204" pitchFamily="34" charset="0"/>
              </a:rPr>
              <a:t>process of learning involves </a:t>
            </a:r>
            <a:r>
              <a:rPr lang="en-US" sz="1800" dirty="0">
                <a:solidFill>
                  <a:srgbClr val="0000FF"/>
                </a:solidFill>
                <a:latin typeface="Verdana" panose="020B0604030504040204" pitchFamily="34" charset="0"/>
                <a:cs typeface="Verdana" panose="020B0604030504040204" pitchFamily="34" charset="0"/>
              </a:rPr>
              <a:t>finding a mathematical function that maps the inputs to the outputs.</a:t>
            </a:r>
          </a:p>
        </p:txBody>
      </p:sp>
      <p:pic>
        <p:nvPicPr>
          <p:cNvPr id="2" name="Picture 1"/>
          <p:cNvPicPr>
            <a:picLocks noChangeAspect="1"/>
          </p:cNvPicPr>
          <p:nvPr/>
        </p:nvPicPr>
        <p:blipFill>
          <a:blip r:embed="rId2"/>
          <a:stretch>
            <a:fillRect/>
          </a:stretch>
        </p:blipFill>
        <p:spPr>
          <a:xfrm>
            <a:off x="2780665" y="2877185"/>
            <a:ext cx="3475990" cy="2942590"/>
          </a:xfrm>
          <a:prstGeom prst="rect">
            <a:avLst/>
          </a:prstGeom>
        </p:spPr>
      </p:pic>
      <p:sp>
        <p:nvSpPr>
          <p:cNvPr id="4" name="Text Box 3"/>
          <p:cNvSpPr txBox="1"/>
          <p:nvPr/>
        </p:nvSpPr>
        <p:spPr>
          <a:xfrm>
            <a:off x="704850" y="5858510"/>
            <a:ext cx="7627620" cy="332014"/>
          </a:xfrm>
          <a:prstGeom prst="rect">
            <a:avLst/>
          </a:prstGeom>
          <a:noFill/>
        </p:spPr>
        <p:txBody>
          <a:bodyPr wrap="square" rtlCol="0">
            <a:spAutoFit/>
          </a:bodyPr>
          <a:lstStyle/>
          <a:p>
            <a:pPr algn="just" fontAlgn="auto">
              <a:lnSpc>
                <a:spcPct val="150000"/>
              </a:lnSpc>
            </a:pPr>
            <a:r>
              <a:rPr lang="en-US" sz="1200" dirty="0">
                <a:solidFill>
                  <a:srgbClr val="0000FF"/>
                </a:solidFill>
                <a:latin typeface="Verdana" panose="020B0604030504040204" pitchFamily="34" charset="0"/>
                <a:cs typeface="Verdana" panose="020B0604030504040204" pitchFamily="34" charset="0"/>
              </a:rPr>
              <a:t>Source: http://www.math.toronto.edu/preparing-for-calculus/4_functions/we_4...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18235"/>
            <a:ext cx="6775450" cy="383095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In the simplest case, that function is linear.</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What is a Linear Relationship?</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 linear relationship means that you can represent the relationship between </a:t>
            </a:r>
            <a:r>
              <a:rPr lang="en-US" sz="1800" dirty="0">
                <a:solidFill>
                  <a:srgbClr val="FF0000"/>
                </a:solidFill>
                <a:latin typeface="Verdana" panose="020B0604030504040204" pitchFamily="34" charset="0"/>
                <a:cs typeface="Verdana" panose="020B0604030504040204" pitchFamily="34" charset="0"/>
              </a:rPr>
              <a:t>two sets of variables with a straight line. </a:t>
            </a:r>
            <a:r>
              <a:rPr lang="en-US" sz="1800" dirty="0">
                <a:solidFill>
                  <a:srgbClr val="0000FF"/>
                </a:solidFill>
                <a:latin typeface="Verdana" panose="020B0604030504040204" pitchFamily="34" charset="0"/>
                <a:cs typeface="Verdana" panose="020B0604030504040204" pitchFamily="34" charset="0"/>
              </a:rPr>
              <a:t>Many phenomena represent a linear relationship. For example, the force involved in stretching a rubber band. We can represent this relationship in the form of a linear equation in the form: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326515"/>
            <a:ext cx="6775450" cy="3830955"/>
          </a:xfrm>
          <a:prstGeom prst="rect">
            <a:avLst/>
          </a:prstGeom>
          <a:noFill/>
        </p:spPr>
        <p:txBody>
          <a:bodyPr wrap="square" rtlCol="0">
            <a:spAutoFit/>
          </a:bodyPr>
          <a:lstStyle/>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y = mx + b</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Where:</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“m” is the slope of the line,</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“x” is any point (an input or x-value) on the line,</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and “b” is where the line crosses the y-axis.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DB687840-7DCD-45CB-8553-6BD308AB2272}"/>
              </a:ext>
            </a:extLst>
          </p:cNvPr>
          <p:cNvSpPr>
            <a:spLocks noChangeArrowheads="1"/>
          </p:cNvSpPr>
          <p:nvPr/>
        </p:nvSpPr>
        <p:spPr bwMode="auto">
          <a:xfrm>
            <a:off x="504758" y="2544291"/>
            <a:ext cx="7826374" cy="925757"/>
          </a:xfrm>
          <a:prstGeom prst="rect">
            <a:avLst/>
          </a:prstGeom>
          <a:noFill/>
          <a:ln w="25400">
            <a:solidFill>
              <a:srgbClr val="7030A0"/>
            </a:solidFill>
            <a:miter lim="800000"/>
            <a:headEnd type="none" w="sm" len="sm"/>
            <a:tailEnd type="none" w="sm" len="sm"/>
          </a:ln>
        </p:spPr>
        <p:txBody>
          <a:bodyPr wrap="none" anchor="ctr"/>
          <a:lstStyle/>
          <a:p>
            <a:pPr eaLnBrk="0" hangingPunct="0"/>
            <a:endParaRPr lang="en-GB" dirty="0"/>
          </a:p>
        </p:txBody>
      </p:sp>
      <p:sp>
        <p:nvSpPr>
          <p:cNvPr id="3" name="Rectangle 7">
            <a:extLst>
              <a:ext uri="{FF2B5EF4-FFF2-40B4-BE49-F238E27FC236}">
                <a16:creationId xmlns:a16="http://schemas.microsoft.com/office/drawing/2014/main" id="{4980B75B-D071-4566-AB05-C0A2424E5C6E}"/>
              </a:ext>
            </a:extLst>
          </p:cNvPr>
          <p:cNvSpPr>
            <a:spLocks noChangeArrowheads="1"/>
          </p:cNvSpPr>
          <p:nvPr/>
        </p:nvSpPr>
        <p:spPr bwMode="auto">
          <a:xfrm>
            <a:off x="896337" y="2699392"/>
            <a:ext cx="7387771" cy="646331"/>
          </a:xfrm>
          <a:prstGeom prst="rect">
            <a:avLst/>
          </a:prstGeom>
          <a:noFill/>
          <a:ln w="12700">
            <a:noFill/>
            <a:miter lim="800000"/>
            <a:headEnd type="none" w="sm" len="sm"/>
            <a:tailEnd type="none" w="sm" len="sm"/>
          </a:ln>
        </p:spPr>
        <p:txBody>
          <a:bodyPr wrap="square">
            <a:spAutoFit/>
          </a:bodyPr>
          <a:lstStyle/>
          <a:p>
            <a:pPr algn="ctr" eaLnBrk="0" hangingPunct="0"/>
            <a:r>
              <a:rPr lang="en-GB" sz="2000" b="1" dirty="0">
                <a:solidFill>
                  <a:srgbClr val="FF0000"/>
                </a:solidFill>
                <a:latin typeface="Verdana" pitchFamily="34" charset="0"/>
                <a:ea typeface="Verdana" pitchFamily="34" charset="0"/>
                <a:cs typeface="Verdana" pitchFamily="34" charset="0"/>
              </a:rPr>
              <a:t>Background </a:t>
            </a:r>
          </a:p>
          <a:p>
            <a:pPr eaLnBrk="0" hangingPunct="0"/>
            <a:endParaRPr lang="en-GB" sz="1600" dirty="0">
              <a:solidFill>
                <a:srgbClr val="0000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53161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Graph: Line lies on (-2,-4), (1,2) and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06" y="1319439"/>
            <a:ext cx="7067654" cy="435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529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124585" y="1482090"/>
            <a:ext cx="6391275" cy="216852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In linear relationships, </a:t>
            </a:r>
            <a:r>
              <a:rPr lang="en-US" sz="1800" dirty="0">
                <a:solidFill>
                  <a:srgbClr val="FF0000"/>
                </a:solidFill>
                <a:latin typeface="Verdana" panose="020B0604030504040204" pitchFamily="34" charset="0"/>
                <a:cs typeface="Verdana" panose="020B0604030504040204" pitchFamily="34" charset="0"/>
              </a:rPr>
              <a:t>any given change in an independent variable produces a corresponding change in the dependent variable</a:t>
            </a:r>
            <a:r>
              <a:rPr lang="en-US" sz="1800" dirty="0">
                <a:solidFill>
                  <a:srgbClr val="0000FF"/>
                </a:solidFill>
                <a:latin typeface="Verdana" panose="020B0604030504040204" pitchFamily="34" charset="0"/>
                <a:cs typeface="Verdana" panose="020B0604030504040204" pitchFamily="34" charset="0"/>
              </a:rPr>
              <a:t>. Linear regression is used in predicting many problems like sales forecasting, analysing customer behaviour, etc.</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073150"/>
            <a:ext cx="6775450" cy="50673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It can be represented as below:</a:t>
            </a:r>
          </a:p>
        </p:txBody>
      </p:sp>
      <p:pic>
        <p:nvPicPr>
          <p:cNvPr id="2" name="Picture 1"/>
          <p:cNvPicPr>
            <a:picLocks noChangeAspect="1"/>
          </p:cNvPicPr>
          <p:nvPr/>
        </p:nvPicPr>
        <p:blipFill>
          <a:blip r:embed="rId2"/>
          <a:stretch>
            <a:fillRect/>
          </a:stretch>
        </p:blipFill>
        <p:spPr>
          <a:xfrm>
            <a:off x="1883410" y="1795145"/>
            <a:ext cx="4873625" cy="37553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481455"/>
            <a:ext cx="6775450" cy="216852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linear regression model aims to find a relationship between one or more features (independent variables) and a continuous target variable (dependent variable).  We refer to the above </a:t>
            </a:r>
            <a:r>
              <a:rPr lang="en-US" sz="1800" dirty="0">
                <a:solidFill>
                  <a:srgbClr val="FF0000"/>
                </a:solidFill>
                <a:latin typeface="Verdana" panose="020B0604030504040204" pitchFamily="34" charset="0"/>
                <a:cs typeface="Verdana" panose="020B0604030504040204" pitchFamily="34" charset="0"/>
              </a:rPr>
              <a:t>as Ordinary Linear Regression, i.e. the simplest form of Linear Regression.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32180" y="1561465"/>
            <a:ext cx="6775450" cy="258445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Let us now consider three models which </a:t>
            </a:r>
            <a:r>
              <a:rPr lang="en-US" sz="1800" dirty="0">
                <a:solidFill>
                  <a:srgbClr val="FF0000"/>
                </a:solidFill>
                <a:latin typeface="Verdana" panose="020B0604030504040204" pitchFamily="34" charset="0"/>
                <a:cs typeface="Verdana" panose="020B0604030504040204" pitchFamily="34" charset="0"/>
              </a:rPr>
              <a:t>we can infer from Ordinary Linear Regression</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rPr>
              <a:t>Multiple Linear Regression</a:t>
            </a:r>
          </a:p>
          <a:p>
            <a:pPr marL="342900" indent="-342900" algn="just" fontAlgn="auto">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rPr>
              <a:t>Generalised Linear model</a:t>
            </a:r>
          </a:p>
          <a:p>
            <a:pPr marL="342900" indent="-342900" algn="just" fontAlgn="auto">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rPr>
              <a:t>Polynomial Regression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224915"/>
            <a:ext cx="6775450" cy="2999740"/>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1) Multiple Linear Regression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first obvious variant of the simple Linear Regression is multiple linear regression. When there is only one feature, we have Uni-variate Linear Regression, and if there are multiple features, we have Multiple Linear Regression. </a:t>
            </a:r>
            <a:r>
              <a:rPr lang="en-US" sz="1800" dirty="0">
                <a:solidFill>
                  <a:srgbClr val="FF0000"/>
                </a:solidFill>
                <a:latin typeface="Verdana" panose="020B0604030504040204" pitchFamily="34" charset="0"/>
                <a:cs typeface="Verdana" panose="020B0604030504040204" pitchFamily="34" charset="0"/>
              </a:rPr>
              <a:t>For Multiple linear regression</a:t>
            </a:r>
            <a:r>
              <a:rPr lang="en-US" sz="1800" dirty="0">
                <a:solidFill>
                  <a:srgbClr val="0000FF"/>
                </a:solidFill>
                <a:latin typeface="Verdana" panose="020B0604030504040204" pitchFamily="34" charset="0"/>
                <a:cs typeface="Verdana" panose="020B0604030504040204" pitchFamily="34" charset="0"/>
              </a:rPr>
              <a:t>, the model can be represented in a general form as</a:t>
            </a:r>
          </a:p>
        </p:txBody>
      </p:sp>
      <p:pic>
        <p:nvPicPr>
          <p:cNvPr id="5" name="Picture 4"/>
          <p:cNvPicPr>
            <a:picLocks noChangeAspect="1"/>
          </p:cNvPicPr>
          <p:nvPr/>
        </p:nvPicPr>
        <p:blipFill>
          <a:blip r:embed="rId2"/>
          <a:stretch>
            <a:fillRect/>
          </a:stretch>
        </p:blipFill>
        <p:spPr>
          <a:xfrm>
            <a:off x="1293495" y="4489450"/>
            <a:ext cx="6054725" cy="7092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118235"/>
            <a:ext cx="6775450" cy="424624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This equation is a more generic form of the equation y = mx + c</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Training of the model involves finding the parameters so that the model best fits the data. The line for which the error between the predicted values and the observed values is minimum is called the best fit line or the regression line. These errors are also called as </a:t>
            </a:r>
            <a:r>
              <a:rPr lang="en-US" sz="1800" dirty="0">
                <a:solidFill>
                  <a:srgbClr val="FF0000"/>
                </a:solidFill>
                <a:latin typeface="Verdana" panose="020B0604030504040204" pitchFamily="34" charset="0"/>
                <a:cs typeface="Verdana" panose="020B0604030504040204" pitchFamily="34" charset="0"/>
              </a:rPr>
              <a:t>residuals.</a:t>
            </a:r>
            <a:r>
              <a:rPr lang="en-US" sz="1800" dirty="0">
                <a:solidFill>
                  <a:srgbClr val="0000FF"/>
                </a:solidFill>
                <a:latin typeface="Verdana" panose="020B0604030504040204" pitchFamily="34" charset="0"/>
                <a:cs typeface="Verdana" panose="020B0604030504040204" pitchFamily="34" charset="0"/>
              </a:rPr>
              <a:t> The residuals can be visualised by the vertical lines from the observed data value to the regression line.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25425" y="4980305"/>
            <a:ext cx="8174990" cy="332014"/>
          </a:xfrm>
          <a:prstGeom prst="rect">
            <a:avLst/>
          </a:prstGeom>
          <a:noFill/>
        </p:spPr>
        <p:txBody>
          <a:bodyPr wrap="square" rtlCol="0">
            <a:spAutoFit/>
          </a:bodyPr>
          <a:lstStyle/>
          <a:p>
            <a:pPr algn="just" fontAlgn="auto">
              <a:lnSpc>
                <a:spcPct val="150000"/>
              </a:lnSpc>
            </a:pPr>
            <a:r>
              <a:rPr lang="en-US" sz="1200" dirty="0">
                <a:solidFill>
                  <a:srgbClr val="0000FF"/>
                </a:solidFill>
                <a:latin typeface="Verdana" panose="020B0604030504040204" pitchFamily="34" charset="0"/>
                <a:cs typeface="Verdana" panose="020B0604030504040204" pitchFamily="34" charset="0"/>
              </a:rPr>
              <a:t>Image Credits: http://wiki.engageeducation.org.au/further-maths/data-analysis/resi...</a:t>
            </a:r>
          </a:p>
        </p:txBody>
      </p:sp>
      <p:pic>
        <p:nvPicPr>
          <p:cNvPr id="2" name="Picture 1"/>
          <p:cNvPicPr>
            <a:picLocks noChangeAspect="1"/>
          </p:cNvPicPr>
          <p:nvPr/>
        </p:nvPicPr>
        <p:blipFill>
          <a:blip r:embed="rId2"/>
          <a:stretch>
            <a:fillRect/>
          </a:stretch>
        </p:blipFill>
        <p:spPr>
          <a:xfrm>
            <a:off x="1563370" y="1183005"/>
            <a:ext cx="4869815" cy="361759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32180" y="1027430"/>
            <a:ext cx="6775450" cy="133794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To define and measure the error of our model we define the cost function as the sum of the squares of the residuals. The cost function is denoted by</a:t>
            </a:r>
          </a:p>
        </p:txBody>
      </p:sp>
      <p:sp>
        <p:nvSpPr>
          <p:cNvPr id="4" name="Text Box 3"/>
          <p:cNvSpPr txBox="1"/>
          <p:nvPr/>
        </p:nvSpPr>
        <p:spPr>
          <a:xfrm>
            <a:off x="932815" y="4582160"/>
            <a:ext cx="6775450" cy="867289"/>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Multiple linear regression can be illustrated in the commonly used </a:t>
            </a:r>
            <a:r>
              <a:rPr lang="en-US" sz="1800" dirty="0">
                <a:solidFill>
                  <a:srgbClr val="FF0000"/>
                </a:solidFill>
                <a:latin typeface="Verdana" panose="020B0604030504040204" pitchFamily="34" charset="0"/>
                <a:cs typeface="Verdana" panose="020B0604030504040204" pitchFamily="34" charset="0"/>
              </a:rPr>
              <a:t>Boston Housing Dataset</a:t>
            </a:r>
          </a:p>
        </p:txBody>
      </p:sp>
      <p:pic>
        <p:nvPicPr>
          <p:cNvPr id="5" name="Picture 4"/>
          <p:cNvPicPr>
            <a:picLocks noChangeAspect="1"/>
          </p:cNvPicPr>
          <p:nvPr/>
        </p:nvPicPr>
        <p:blipFill>
          <a:blip r:embed="rId2"/>
          <a:stretch>
            <a:fillRect/>
          </a:stretch>
        </p:blipFill>
        <p:spPr>
          <a:xfrm>
            <a:off x="2404110" y="2639695"/>
            <a:ext cx="3832225" cy="1005205"/>
          </a:xfrm>
          <a:prstGeom prst="rect">
            <a:avLst/>
          </a:prstGeom>
        </p:spPr>
      </p:pic>
      <p:sp>
        <p:nvSpPr>
          <p:cNvPr id="6" name="Text Box 5"/>
          <p:cNvSpPr txBox="1"/>
          <p:nvPr/>
        </p:nvSpPr>
        <p:spPr>
          <a:xfrm>
            <a:off x="344170" y="3644900"/>
            <a:ext cx="7953375" cy="414020"/>
          </a:xfrm>
          <a:prstGeom prst="rect">
            <a:avLst/>
          </a:prstGeom>
          <a:noFill/>
        </p:spPr>
        <p:txBody>
          <a:bodyPr wrap="square" rtlCol="0">
            <a:spAutoFit/>
          </a:bodyPr>
          <a:lstStyle/>
          <a:p>
            <a:pPr algn="just" fontAlgn="auto">
              <a:lnSpc>
                <a:spcPct val="150000"/>
              </a:lnSpc>
            </a:pPr>
            <a:r>
              <a:rPr lang="en-US" sz="1400" dirty="0">
                <a:solidFill>
                  <a:srgbClr val="0000FF"/>
                </a:solidFill>
                <a:latin typeface="Verdana" panose="020B0604030504040204" pitchFamily="34" charset="0"/>
                <a:cs typeface="Verdana" panose="020B0604030504040204" pitchFamily="34" charset="0"/>
              </a:rPr>
              <a:t>Credits: http://www.wbur.org/radioboston/2013/09/18/bostons-housing-challenge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79095" y="887095"/>
            <a:ext cx="7882890" cy="549275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description of the features in the Boston Housing Dataset is as below:</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CRIM: Per capita crime rate by town</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ZN: Proportion of residential land zoned for lots over 25,000 sq. ft</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INDUS: Proportion of non-retail business acres per town</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CHAS: Charles River dummy variable (= 1 if tract bounds river; 0 otherwise)</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NOX: Nitric oxide concentration (parts per 10 million)</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RM: Average number of rooms per dwelling</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AGE: Proportion of owner-occupied units built prior to 1940</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qph.ec.quoracdn.net/main-qimg-a90cba64e905ad5b581609926a659ffa-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417" y="1326485"/>
            <a:ext cx="4851619" cy="24595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1840" y="3785986"/>
            <a:ext cx="7814019" cy="1508105"/>
          </a:xfrm>
          <a:prstGeom prst="rect">
            <a:avLst/>
          </a:prstGeom>
        </p:spPr>
        <p:txBody>
          <a:bodyPr wrap="square">
            <a:spAutoFit/>
          </a:bodyPr>
          <a:lstStyle/>
          <a:p>
            <a:r>
              <a:rPr lang="en-GB" sz="1600" dirty="0">
                <a:solidFill>
                  <a:srgbClr val="0000FF"/>
                </a:solidFill>
                <a:latin typeface="+mj-lt"/>
              </a:rPr>
              <a:t>Deterministic vs. stochastic models • </a:t>
            </a:r>
            <a:r>
              <a:rPr lang="en-GB" sz="1600" dirty="0">
                <a:solidFill>
                  <a:srgbClr val="FF0000"/>
                </a:solidFill>
                <a:latin typeface="+mj-lt"/>
              </a:rPr>
              <a:t>In deterministic models</a:t>
            </a:r>
            <a:r>
              <a:rPr lang="en-GB" sz="1600" dirty="0">
                <a:solidFill>
                  <a:srgbClr val="0000FF"/>
                </a:solidFill>
                <a:latin typeface="+mj-lt"/>
              </a:rPr>
              <a:t>, the output of the model is entirely determined by the parameter values and the initial conditions. • </a:t>
            </a:r>
            <a:r>
              <a:rPr lang="en-GB" sz="1600" dirty="0">
                <a:solidFill>
                  <a:srgbClr val="FF0000"/>
                </a:solidFill>
                <a:latin typeface="+mj-lt"/>
              </a:rPr>
              <a:t>Stochastic models </a:t>
            </a:r>
            <a:r>
              <a:rPr lang="en-GB" sz="1600" dirty="0">
                <a:solidFill>
                  <a:srgbClr val="0000FF"/>
                </a:solidFill>
                <a:latin typeface="+mj-lt"/>
              </a:rPr>
              <a:t>possess some inherent randomness. </a:t>
            </a:r>
          </a:p>
          <a:p>
            <a:endParaRPr lang="en-GB" sz="1600" dirty="0">
              <a:solidFill>
                <a:srgbClr val="0000FF"/>
              </a:solidFill>
              <a:latin typeface="+mj-lt"/>
            </a:endParaRPr>
          </a:p>
          <a:p>
            <a:r>
              <a:rPr lang="en-GB" sz="1400" dirty="0"/>
              <a:t>https://www.quora.com/What-are-stochastic-and-deterministic-processes-And-how-can-I-learn-more-about-these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72440" y="991235"/>
            <a:ext cx="7695565" cy="424624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DIS: Weighted distances to five Boston employment centers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RAD: Index of accessibility to radial highways</a:t>
            </a: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TAX: Full-value property tax rate per $10,000</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PTRATIO: Pupil-teacher ratio by town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LSTAT: Percentage of lower status of the population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MEDV: Median value of owner-occupied homes in $1000s</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sym typeface="+mn-ea"/>
              </a:rPr>
              <a:t>The prices of the house indicated by the variable MEDV is the target variable, and the remaining are the feature variables based on which we predict the value of a house.</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220980" y="840105"/>
            <a:ext cx="8197850" cy="3221779"/>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There are a number of good solutions to the Boston Housing Dataset problem</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200" dirty="0">
                <a:solidFill>
                  <a:srgbClr val="0000FF"/>
                </a:solidFill>
                <a:latin typeface="Verdana" panose="020B0604030504040204" pitchFamily="34" charset="0"/>
                <a:cs typeface="Verdana" panose="020B0604030504040204" pitchFamily="34" charset="0"/>
              </a:rPr>
              <a:t>https://towardsdatascience.com/linear-regression-on-boston-housing-...</a:t>
            </a:r>
          </a:p>
          <a:p>
            <a:pPr algn="just" fontAlgn="auto">
              <a:lnSpc>
                <a:spcPct val="150000"/>
              </a:lnSpc>
            </a:pPr>
            <a:r>
              <a:rPr lang="en-US" sz="1200" dirty="0">
                <a:solidFill>
                  <a:srgbClr val="0000FF"/>
                </a:solidFill>
                <a:latin typeface="Verdana" panose="020B0604030504040204" pitchFamily="34" charset="0"/>
                <a:cs typeface="Verdana" panose="020B0604030504040204" pitchFamily="34" charset="0"/>
              </a:rPr>
              <a:t>https://www.edvancer.in/step-step-guide-to-execute-linear-regressio...</a:t>
            </a:r>
          </a:p>
          <a:p>
            <a:pPr algn="just" fontAlgn="auto">
              <a:lnSpc>
                <a:spcPct val="150000"/>
              </a:lnSpc>
            </a:pPr>
            <a:r>
              <a:rPr lang="en-US" sz="1200" dirty="0">
                <a:solidFill>
                  <a:srgbClr val="0000FF"/>
                </a:solidFill>
                <a:latin typeface="Verdana" panose="020B0604030504040204" pitchFamily="34" charset="0"/>
                <a:cs typeface="Verdana" panose="020B0604030504040204" pitchFamily="34" charset="0"/>
              </a:rPr>
              <a:t>https://www.ritchieng.com/machine-learning-project-boston-home-prices/</a:t>
            </a:r>
          </a:p>
          <a:p>
            <a:pPr algn="just" fontAlgn="auto">
              <a:lnSpc>
                <a:spcPct val="150000"/>
              </a:lnSpc>
            </a:pPr>
            <a:r>
              <a:rPr lang="en-US" sz="1200" dirty="0">
                <a:solidFill>
                  <a:srgbClr val="0000FF"/>
                </a:solidFill>
                <a:latin typeface="Verdana" panose="020B0604030504040204" pitchFamily="34" charset="0"/>
                <a:cs typeface="Verdana" panose="020B0604030504040204" pitchFamily="34" charset="0"/>
              </a:rPr>
              <a:t>https://medium.com/@haydar_ai/learning-data-science-day-9-linear-re...</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Training a Multilayer Perceptron to predict the final selling price....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01320" y="966470"/>
            <a:ext cx="7837805" cy="5077460"/>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2) Generalised Linear Model</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Let us now look at a second model that we can infer from Ordinary Linear Regression, i.e. Generalized Linear Regression.  In Ordinary Linear Regression, we can predict the expected value of the response variable (the Y term) as a linear combination of a set of predictors (the X terms). As we have seen before, this implies that a constant change in a predictor leads to a constant change in the response variable. </a:t>
            </a:r>
            <a:r>
              <a:rPr lang="en-US" sz="1800" dirty="0">
                <a:solidFill>
                  <a:srgbClr val="FF0000"/>
                </a:solidFill>
                <a:latin typeface="Verdana" panose="020B0604030504040204" pitchFamily="34" charset="0"/>
                <a:cs typeface="Verdana" panose="020B0604030504040204" pitchFamily="34" charset="0"/>
              </a:rPr>
              <a:t>However, this is appropriate only when the response variable has a normal distribution</a:t>
            </a:r>
            <a:r>
              <a:rPr lang="en-US" sz="1800" dirty="0">
                <a:solidFill>
                  <a:srgbClr val="0000FF"/>
                </a:solidFill>
                <a:latin typeface="Verdana" panose="020B0604030504040204" pitchFamily="34" charset="0"/>
                <a:cs typeface="Verdana" panose="020B0604030504040204" pitchFamily="34" charset="0"/>
              </a:rPr>
              <a:t>. Normal distributions apply when the response variables change by relatively small amounts around a peak value (for example in the case of </a:t>
            </a:r>
            <a:r>
              <a:rPr lang="en-US" sz="1800" dirty="0">
                <a:solidFill>
                  <a:srgbClr val="FF0000"/>
                </a:solidFill>
                <a:latin typeface="Verdana" panose="020B0604030504040204" pitchFamily="34" charset="0"/>
                <a:cs typeface="Verdana" panose="020B0604030504040204" pitchFamily="34" charset="0"/>
              </a:rPr>
              <a:t>human heights</a:t>
            </a:r>
            <a:r>
              <a:rPr lang="en-US" sz="1800" dirty="0">
                <a:solidFill>
                  <a:srgbClr val="0000FF"/>
                </a:solidFill>
                <a:latin typeface="Verdana" panose="020B0604030504040204" pitchFamily="34" charset="0"/>
                <a:cs typeface="Verdana" panose="020B0604030504040204" pitchFamily="34" charset="0"/>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rmal distribution - Wikipedia">
            <a:extLst>
              <a:ext uri="{FF2B5EF4-FFF2-40B4-BE49-F238E27FC236}">
                <a16:creationId xmlns:a16="http://schemas.microsoft.com/office/drawing/2014/main" id="{A7CD0CEC-1695-4F18-86A7-63ED708FB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67" y="1029841"/>
            <a:ext cx="4930682" cy="3151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ometricDistribution">
            <a:extLst>
              <a:ext uri="{FF2B5EF4-FFF2-40B4-BE49-F238E27FC236}">
                <a16:creationId xmlns:a16="http://schemas.microsoft.com/office/drawing/2014/main" id="{F0D17908-6ED4-4116-960A-42D667704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83" y="4181383"/>
            <a:ext cx="33909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830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038860"/>
            <a:ext cx="6775450" cy="299974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requirement that the response variable is of normal </a:t>
            </a:r>
            <a:r>
              <a:rPr lang="en-US" sz="1800" dirty="0">
                <a:solidFill>
                  <a:srgbClr val="FF0000"/>
                </a:solidFill>
                <a:latin typeface="Verdana" panose="020B0604030504040204" pitchFamily="34" charset="0"/>
                <a:cs typeface="Verdana" panose="020B0604030504040204" pitchFamily="34" charset="0"/>
              </a:rPr>
              <a:t>distribution excludes many cases such as:</a:t>
            </a:r>
          </a:p>
          <a:p>
            <a:pPr algn="just" fontAlgn="auto">
              <a:lnSpc>
                <a:spcPct val="150000"/>
              </a:lnSpc>
            </a:pPr>
            <a:endParaRPr lang="en-US" sz="1800" dirty="0">
              <a:solidFill>
                <a:srgbClr val="FF0000"/>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rPr>
              <a:t>Where the response variable is </a:t>
            </a:r>
            <a:r>
              <a:rPr lang="en-US" sz="1800" dirty="0">
                <a:solidFill>
                  <a:srgbClr val="FF0000"/>
                </a:solidFill>
                <a:latin typeface="Verdana" panose="020B0604030504040204" pitchFamily="34" charset="0"/>
                <a:cs typeface="Verdana" panose="020B0604030504040204" pitchFamily="34" charset="0"/>
              </a:rPr>
              <a:t>expected to be always positive and varying over a wide range </a:t>
            </a:r>
            <a:r>
              <a:rPr lang="en-US" sz="1800" dirty="0">
                <a:solidFill>
                  <a:srgbClr val="0000FF"/>
                </a:solidFill>
                <a:latin typeface="Verdana" panose="020B0604030504040204" pitchFamily="34" charset="0"/>
                <a:cs typeface="Verdana" panose="020B0604030504040204" pitchFamily="34" charset="0"/>
              </a:rPr>
              <a:t>or</a:t>
            </a:r>
          </a:p>
          <a:p>
            <a:pPr marL="342900" indent="-342900" algn="just" fontAlgn="auto">
              <a:lnSpc>
                <a:spcPct val="150000"/>
              </a:lnSpc>
              <a:buAutoNum type="arabicPeriod"/>
            </a:pPr>
            <a:r>
              <a:rPr lang="en-US" sz="1800" dirty="0">
                <a:solidFill>
                  <a:srgbClr val="FF0000"/>
                </a:solidFill>
                <a:latin typeface="Verdana" panose="020B0604030504040204" pitchFamily="34" charset="0"/>
                <a:cs typeface="Verdana" panose="020B0604030504040204" pitchFamily="34" charset="0"/>
              </a:rPr>
              <a:t>Constant input changes lead to geometrically varying</a:t>
            </a:r>
            <a:r>
              <a:rPr lang="en-US" sz="1800" dirty="0">
                <a:solidFill>
                  <a:srgbClr val="0000FF"/>
                </a:solidFill>
                <a:latin typeface="Verdana" panose="020B0604030504040204" pitchFamily="34" charset="0"/>
                <a:cs typeface="Verdana" panose="020B0604030504040204" pitchFamily="34" charset="0"/>
              </a:rPr>
              <a:t>, rather than continually varying, output changes.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33755" y="993140"/>
            <a:ext cx="6972935" cy="549275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We can illustrate these using examples:</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rPr>
              <a:t>Suppose we have a model that predicts that a </a:t>
            </a:r>
            <a:r>
              <a:rPr lang="en-US" sz="1800" dirty="0">
                <a:solidFill>
                  <a:srgbClr val="FF0000"/>
                </a:solidFill>
                <a:latin typeface="Verdana" panose="020B0604030504040204" pitchFamily="34" charset="0"/>
                <a:cs typeface="Verdana" panose="020B0604030504040204" pitchFamily="34" charset="0"/>
              </a:rPr>
              <a:t>10 degree temperature decrease would lead to 1,000 fewer people visiting the beach. </a:t>
            </a:r>
            <a:r>
              <a:rPr lang="en-US" sz="1800" dirty="0">
                <a:solidFill>
                  <a:srgbClr val="0000FF"/>
                </a:solidFill>
                <a:latin typeface="Verdana" panose="020B0604030504040204" pitchFamily="34" charset="0"/>
                <a:cs typeface="Verdana" panose="020B0604030504040204" pitchFamily="34" charset="0"/>
              </a:rPr>
              <a:t>This model does not work over small and large beaches. (Here, we could consider a small beach as one where expected attendance is 50 people and a large beach as one where the expected attendance was 10,000.). For the small beach (50 people), the model implies that -950 people would attend the beach. This prediction is obviously not correct.</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326515"/>
            <a:ext cx="6775450" cy="4191276"/>
          </a:xfrm>
          <a:prstGeom prst="rect">
            <a:avLst/>
          </a:prstGeom>
          <a:noFill/>
        </p:spPr>
        <p:txBody>
          <a:bodyPr wrap="square" rtlCol="0">
            <a:spAutoFit/>
          </a:bodyPr>
          <a:lstStyle/>
          <a:p>
            <a:pPr marL="285750" indent="-285750" algn="just" fontAlgn="auto">
              <a:lnSpc>
                <a:spcPct val="150000"/>
              </a:lnSpc>
              <a:buFont typeface="Arial" panose="020B0604020202020204" pitchFamily="34" charset="0"/>
              <a:buChar char="•"/>
            </a:pPr>
            <a:r>
              <a:rPr lang="en-US" sz="1800" dirty="0">
                <a:solidFill>
                  <a:srgbClr val="0000FF"/>
                </a:solidFill>
                <a:latin typeface="Verdana" panose="020B0604030504040204" pitchFamily="34" charset="0"/>
                <a:cs typeface="Verdana" panose="020B0604030504040204" pitchFamily="34" charset="0"/>
                <a:sym typeface="+mn-ea"/>
              </a:rPr>
              <a:t>This model would also not work if we had a situation where we had an output that was bounded on both sides – for example, in the case of a yes/no choice. This situation is represented by a Bernoulli variable where the probabilities are bounded on both ends (they must be between 0 and 1). </a:t>
            </a:r>
            <a:r>
              <a:rPr lang="en-US" sz="1800" dirty="0">
                <a:solidFill>
                  <a:srgbClr val="FF0000"/>
                </a:solidFill>
                <a:latin typeface="Verdana" panose="020B0604030504040204" pitchFamily="34" charset="0"/>
                <a:cs typeface="Verdana" panose="020B0604030504040204" pitchFamily="34" charset="0"/>
                <a:sym typeface="+mn-ea"/>
              </a:rPr>
              <a:t>If our model predicted that a change in 10 degrees makes a person twice as likely to go to the beach.</a:t>
            </a:r>
            <a:r>
              <a:rPr lang="en-US" sz="1800" dirty="0">
                <a:solidFill>
                  <a:srgbClr val="0000FF"/>
                </a:solidFill>
                <a:latin typeface="Verdana" panose="020B0604030504040204" pitchFamily="34" charset="0"/>
                <a:cs typeface="Verdana" panose="020B0604030504040204" pitchFamily="34" charset="0"/>
                <a:sym typeface="+mn-ea"/>
              </a:rPr>
              <a:t> As temperatures increase by 10 degrees, probabilities cannot be doubled.</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224915"/>
            <a:ext cx="6775450" cy="3415030"/>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Generalised linear models</a:t>
            </a:r>
            <a:r>
              <a:rPr lang="en-US" sz="1800" dirty="0">
                <a:solidFill>
                  <a:srgbClr val="0000FF"/>
                </a:solidFill>
                <a:latin typeface="Verdana" panose="020B0604030504040204" pitchFamily="34" charset="0"/>
                <a:cs typeface="Verdana" panose="020B0604030504040204" pitchFamily="34" charset="0"/>
              </a:rPr>
              <a:t> cater to these situations by</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Allowing for response variables that have arbitrary distributions (other than only normal distributions), and</a:t>
            </a:r>
          </a:p>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Using an arbitrary function of the response variable (the link function) to vary linearly with the predicted values (rather than assuming that the response itself must vary linearly).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457960"/>
            <a:ext cx="6775450" cy="341632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Thus, in a </a:t>
            </a:r>
            <a:r>
              <a:rPr lang="en-US" sz="1800" dirty="0">
                <a:solidFill>
                  <a:srgbClr val="FF0000"/>
                </a:solidFill>
                <a:latin typeface="Verdana" panose="020B0604030504040204" pitchFamily="34" charset="0"/>
                <a:cs typeface="Verdana" panose="020B0604030504040204" pitchFamily="34" charset="0"/>
              </a:rPr>
              <a:t>generalised linear model (GLM),</a:t>
            </a:r>
            <a:r>
              <a:rPr lang="en-US" sz="1800" dirty="0">
                <a:solidFill>
                  <a:srgbClr val="0000FF"/>
                </a:solidFill>
                <a:latin typeface="Verdana" panose="020B0604030504040204" pitchFamily="34" charset="0"/>
                <a:cs typeface="Verdana" panose="020B0604030504040204" pitchFamily="34" charset="0"/>
              </a:rPr>
              <a:t> each outcome Y of the dependent variables is assumed to be generated from the exponential family of distributions (which includes </a:t>
            </a:r>
            <a:r>
              <a:rPr lang="en-US" sz="1800" dirty="0">
                <a:solidFill>
                  <a:srgbClr val="FF0000"/>
                </a:solidFill>
                <a:latin typeface="Verdana" panose="020B0604030504040204" pitchFamily="34" charset="0"/>
                <a:cs typeface="Verdana" panose="020B0604030504040204" pitchFamily="34" charset="0"/>
              </a:rPr>
              <a:t>distributions such as the normal, binomial, Poisson and gamma distributions, among others</a:t>
            </a:r>
            <a:r>
              <a:rPr lang="en-US" sz="1800" dirty="0">
                <a:solidFill>
                  <a:srgbClr val="0000FF"/>
                </a:solidFill>
                <a:latin typeface="Verdana" panose="020B0604030504040204" pitchFamily="34" charset="0"/>
                <a:cs typeface="Verdana" panose="020B0604030504040204" pitchFamily="34" charset="0"/>
              </a:rPr>
              <a:t>). GLM uses the maximum likelihood estimation of the model parameters.  (Note the section adapted from Wikipedia)</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664210" y="828675"/>
            <a:ext cx="7312025" cy="4661535"/>
          </a:xfrm>
          <a:prstGeom prst="rect">
            <a:avLst/>
          </a:prstGeom>
          <a:noFill/>
        </p:spPr>
        <p:txBody>
          <a:bodyPr wrap="square" rtlCol="0">
            <a:spAutoFit/>
          </a:bodyPr>
          <a:lstStyle/>
          <a:p>
            <a:pPr algn="just" fontAlgn="auto">
              <a:lnSpc>
                <a:spcPct val="150000"/>
              </a:lnSpc>
            </a:pPr>
            <a:r>
              <a:rPr lang="en-US" sz="1800" dirty="0">
                <a:solidFill>
                  <a:srgbClr val="C00000"/>
                </a:solidFill>
                <a:latin typeface="Verdana" panose="020B0604030504040204" pitchFamily="34" charset="0"/>
                <a:cs typeface="Verdana" panose="020B0604030504040204" pitchFamily="34" charset="0"/>
              </a:rPr>
              <a:t>3) Polynomial Regression</a:t>
            </a: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Having looked at the Multiple Regression and the GLM, let us now look at another model that we can infer from Ordinary Linear Regression, i.e. </a:t>
            </a:r>
            <a:r>
              <a:rPr lang="en-US" sz="1800" dirty="0">
                <a:solidFill>
                  <a:srgbClr val="FF0000"/>
                </a:solidFill>
                <a:latin typeface="Verdana" panose="020B0604030504040204" pitchFamily="34" charset="0"/>
                <a:cs typeface="Verdana" panose="020B0604030504040204" pitchFamily="34" charset="0"/>
              </a:rPr>
              <a:t>Polynomial Regression</a:t>
            </a:r>
            <a:r>
              <a:rPr lang="en-US" sz="1800" dirty="0">
                <a:solidFill>
                  <a:srgbClr val="0000FF"/>
                </a:solidFill>
                <a:latin typeface="Verdana" panose="020B0604030504040204" pitchFamily="34" charset="0"/>
                <a:cs typeface="Verdana" panose="020B0604030504040204" pitchFamily="34" charset="0"/>
              </a:rPr>
              <a:t>. Many relationships do not fit the Linear format at all. In polynomial regression, the relationship between the independent variable x and the dependent variable y is modelled as an nth degree polynomial in x. Polynomial regression has been used to describe nonlinear phenomena such as the growth rate of tissues, the distribution of carbon isotopes in lake sediments, and the progression of disease epidemics.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upload.wikimedia.org/wikipedia/commons/thumb/3/3f/DriftedWienerProcess1D.svg/720px-DriftedWienerProcess1D.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417" y="1009085"/>
            <a:ext cx="6211208" cy="46584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624112" y="5855896"/>
            <a:ext cx="58624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GB" sz="12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hlinkClick r:id="rId3"/>
              </a:rPr>
              <a:t>https://en.wikipedia.org/wiki/Stochastic_process</a:t>
            </a:r>
            <a:r>
              <a:rPr kumimoji="0" lang="en-GB" sz="12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4198620"/>
            <a:ext cx="6775450" cy="175323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Fourier: Theta1 * cos(X + Theta4) + (Theta2 * cos(2*X + Theta4) + Theta3</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Source minitab</a:t>
            </a:r>
          </a:p>
        </p:txBody>
      </p:sp>
      <p:pic>
        <p:nvPicPr>
          <p:cNvPr id="2" name="Picture 1"/>
          <p:cNvPicPr>
            <a:picLocks noChangeAspect="1"/>
          </p:cNvPicPr>
          <p:nvPr/>
        </p:nvPicPr>
        <p:blipFill>
          <a:blip r:embed="rId2"/>
          <a:stretch>
            <a:fillRect/>
          </a:stretch>
        </p:blipFill>
        <p:spPr>
          <a:xfrm>
            <a:off x="2558415" y="1066165"/>
            <a:ext cx="2740660" cy="294132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89486" y="2980700"/>
            <a:ext cx="4260850" cy="521970"/>
          </a:xfrm>
          <a:prstGeom prst="rect">
            <a:avLst/>
          </a:prstGeom>
        </p:spPr>
        <p:txBody>
          <a:bodyPr wrap="none">
            <a:spAutoFit/>
          </a:bodyPr>
          <a:lstStyle/>
          <a:p>
            <a:pPr algn="ctr"/>
            <a:r>
              <a:rPr lang="en-US" sz="2800" b="1" dirty="0">
                <a:solidFill>
                  <a:srgbClr val="C00000"/>
                </a:solidFill>
                <a:effectLst>
                  <a:reflection blurRad="6350" stA="55000" endA="300" endPos="45500" dir="5400000" sy="-100000" algn="bl" rotWithShape="0"/>
                </a:effectLst>
                <a:latin typeface="Verdana" panose="020B0604030504040204" pitchFamily="34" charset="0"/>
                <a:ea typeface="Verdana" panose="020B0604030504040204" pitchFamily="34" charset="0"/>
              </a:rPr>
              <a:t>Perceptron Learning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5360" y="1005205"/>
            <a:ext cx="6689725" cy="420433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621790"/>
            <a:ext cx="6775450" cy="299974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Just like the Space Odyssey 2001 bone scene – let us now Let us now switch tools to a new model.</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However, we show how these new tools and old tools are related.  We now consider a new model called Perceptron learning, and we show how it relates to Linear Regression.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749425"/>
            <a:ext cx="6775450" cy="175323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The perceptron is an algorithm for supervised learning of binary classifiers.  an input, represented by a vector of numbers, belongs to some specific class. Binary classifiers are a type of linear classifier for two classes.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132205"/>
            <a:ext cx="6775450" cy="466153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Perceptrons started off being implemented in hardware. </a:t>
            </a:r>
            <a:r>
              <a:rPr lang="en-US" sz="1800" dirty="0">
                <a:solidFill>
                  <a:srgbClr val="FF0000"/>
                </a:solidFill>
                <a:latin typeface="Verdana" panose="020B0604030504040204" pitchFamily="34" charset="0"/>
                <a:cs typeface="Verdana" panose="020B0604030504040204" pitchFamily="34" charset="0"/>
              </a:rPr>
              <a:t>The Mark I Perceptron </a:t>
            </a:r>
            <a:r>
              <a:rPr lang="en-US" sz="1800" dirty="0">
                <a:solidFill>
                  <a:srgbClr val="0000FF"/>
                </a:solidFill>
                <a:latin typeface="Verdana" panose="020B0604030504040204" pitchFamily="34" charset="0"/>
                <a:cs typeface="Verdana" panose="020B0604030504040204" pitchFamily="34" charset="0"/>
              </a:rPr>
              <a:t>machine was the first implementation of the perceptron algorithm.  The perceptron algorithm was invented in 1957 at the Cornell Aeronautical Laboratory by Frank Rosenblatt.  The perceptron was intended to be a machine, rather than a program. </a:t>
            </a:r>
            <a:r>
              <a:rPr lang="en-US" sz="1800" dirty="0">
                <a:solidFill>
                  <a:srgbClr val="FF0000"/>
                </a:solidFill>
                <a:latin typeface="Verdana" panose="020B0604030504040204" pitchFamily="34" charset="0"/>
                <a:cs typeface="Verdana" panose="020B0604030504040204" pitchFamily="34" charset="0"/>
              </a:rPr>
              <a:t>This machine was designed for image recognition: it had an array of 400 photocells, randomly connected to the "neurons". Weights were encoded in potentiometers, and weight updates during learning were performed by electric motors.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411605"/>
            <a:ext cx="6775450" cy="3830955"/>
          </a:xfrm>
          <a:prstGeom prst="rect">
            <a:avLst/>
          </a:prstGeom>
          <a:noFill/>
        </p:spPr>
        <p:txBody>
          <a:bodyPr wrap="square" rtlCol="0">
            <a:spAutoFit/>
          </a:bodyPr>
          <a:lstStyle/>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There was misplaced optimism </a:t>
            </a:r>
            <a:r>
              <a:rPr lang="en-US" sz="1800" dirty="0">
                <a:solidFill>
                  <a:srgbClr val="0000FF"/>
                </a:solidFill>
                <a:latin typeface="Verdana" panose="020B0604030504040204" pitchFamily="34" charset="0"/>
                <a:cs typeface="Verdana" panose="020B0604030504040204" pitchFamily="34" charset="0"/>
              </a:rPr>
              <a:t>about perceptrons. In a 1958 press conference organized by the US Navy, Rosenblatt made statements about the perceptron that caused a heated controversy among the fledgling AI community; based on Rosenblatt's statements, The New York Times reported the perceptron to be </a:t>
            </a:r>
            <a:r>
              <a:rPr lang="en-US" sz="1800" i="1" dirty="0">
                <a:solidFill>
                  <a:srgbClr val="FF0000"/>
                </a:solidFill>
                <a:latin typeface="Verdana" panose="020B0604030504040204" pitchFamily="34" charset="0"/>
                <a:cs typeface="Verdana" panose="020B0604030504040204" pitchFamily="34" charset="0"/>
              </a:rPr>
              <a:t>"the embryo of an electronic computer that [the Navy] expects will be able to walk, talk, see, write, reproduce itself and be conscious of its existence."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435100"/>
            <a:ext cx="6775450" cy="4617098"/>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Although the perceptron initially seemed promising, it was quickly </a:t>
            </a:r>
            <a:r>
              <a:rPr lang="en-US" sz="1800" dirty="0">
                <a:solidFill>
                  <a:srgbClr val="FF0000"/>
                </a:solidFill>
                <a:latin typeface="Verdana" panose="020B0604030504040204" pitchFamily="34" charset="0"/>
                <a:cs typeface="Verdana" panose="020B0604030504040204" pitchFamily="34" charset="0"/>
              </a:rPr>
              <a:t>proved that perceptrons could not be trained to recognise many classes of patterns(XOR problem)</a:t>
            </a:r>
            <a:r>
              <a:rPr lang="en-US" sz="1800" dirty="0">
                <a:solidFill>
                  <a:srgbClr val="0000FF"/>
                </a:solidFill>
                <a:latin typeface="Verdana" panose="020B0604030504040204" pitchFamily="34" charset="0"/>
                <a:cs typeface="Verdana" panose="020B0604030504040204" pitchFamily="34" charset="0"/>
              </a:rPr>
              <a:t>. This misplaced optimism caused the field of neural network research to stagnate for many years </a:t>
            </a:r>
            <a:r>
              <a:rPr lang="en-US" sz="1800" dirty="0">
                <a:solidFill>
                  <a:srgbClr val="FF0000"/>
                </a:solidFill>
                <a:latin typeface="Verdana" panose="020B0604030504040204" pitchFamily="34" charset="0"/>
                <a:cs typeface="Verdana" panose="020B0604030504040204" pitchFamily="34" charset="0"/>
              </a:rPr>
              <a:t>(AI winter) </a:t>
            </a:r>
            <a:r>
              <a:rPr lang="en-US" sz="1800" dirty="0">
                <a:solidFill>
                  <a:srgbClr val="0000FF"/>
                </a:solidFill>
                <a:latin typeface="Verdana" panose="020B0604030504040204" pitchFamily="34" charset="0"/>
                <a:cs typeface="Verdana" panose="020B0604030504040204" pitchFamily="34" charset="0"/>
              </a:rPr>
              <a:t>before it was recognized that a </a:t>
            </a:r>
            <a:r>
              <a:rPr lang="en-US" sz="1800" dirty="0">
                <a:solidFill>
                  <a:srgbClr val="FF0000"/>
                </a:solidFill>
                <a:latin typeface="Verdana" panose="020B0604030504040204" pitchFamily="34" charset="0"/>
                <a:cs typeface="Verdana" panose="020B0604030504040204" pitchFamily="34" charset="0"/>
              </a:rPr>
              <a:t>feedforward neural network with two or more layers </a:t>
            </a:r>
            <a:r>
              <a:rPr lang="en-US" sz="1800" dirty="0">
                <a:solidFill>
                  <a:srgbClr val="0000FF"/>
                </a:solidFill>
                <a:latin typeface="Verdana" panose="020B0604030504040204" pitchFamily="34" charset="0"/>
                <a:cs typeface="Verdana" panose="020B0604030504040204" pitchFamily="34" charset="0"/>
              </a:rPr>
              <a:t>(also called a multilayer perceptron) had far greater processing power than perceptrons with one layer (i.e. single layer perceptron). </a:t>
            </a:r>
          </a:p>
          <a:p>
            <a:pPr algn="just" fontAlgn="auto">
              <a:lnSpc>
                <a:spcPct val="150000"/>
              </a:lnSpc>
            </a:pPr>
            <a:r>
              <a:rPr lang="en-GB" sz="1800" dirty="0">
                <a:hlinkClick r:id="rId2"/>
              </a:rPr>
              <a:t>https://towardsdatascience.com/perceptrons-logical-functions-and-the-xor-problem-37ca5025790a</a:t>
            </a:r>
            <a:r>
              <a:rPr lang="en-GB" sz="1800" dirty="0"/>
              <a:t> </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411605"/>
            <a:ext cx="6775450" cy="2168525"/>
          </a:xfrm>
          <a:prstGeom prst="rect">
            <a:avLst/>
          </a:prstGeom>
          <a:noFill/>
        </p:spPr>
        <p:txBody>
          <a:bodyPr wrap="square" rtlCol="0">
            <a:spAutoFit/>
          </a:bodyPr>
          <a:lstStyle/>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Single layer perceptrons are only capable of learning linearly separable patterns</a:t>
            </a:r>
            <a:r>
              <a:rPr lang="en-US" sz="1800" dirty="0">
                <a:solidFill>
                  <a:srgbClr val="0000FF"/>
                </a:solidFill>
                <a:latin typeface="Verdana" panose="020B0604030504040204" pitchFamily="34" charset="0"/>
                <a:cs typeface="Verdana" panose="020B0604030504040204" pitchFamily="34" charset="0"/>
              </a:rPr>
              <a:t>. In 1969, a famous book entitled Perceptrons by Marvin Minsky and Seymour Papert showed that it was impossible for these classes of network to learn an XOR function.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341755"/>
            <a:ext cx="6775450" cy="2999740"/>
          </a:xfrm>
          <a:prstGeom prst="rect">
            <a:avLst/>
          </a:prstGeom>
          <a:noFill/>
        </p:spPr>
        <p:txBody>
          <a:bodyPr wrap="square" rtlCol="0">
            <a:spAutoFit/>
          </a:bodyPr>
          <a:lstStyle/>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However, this limitation does not apply if we use a non-linear activation function (instead of a step function) for a perceptron. </a:t>
            </a:r>
            <a:r>
              <a:rPr lang="en-US" sz="1800" dirty="0">
                <a:solidFill>
                  <a:srgbClr val="0000FF"/>
                </a:solidFill>
                <a:latin typeface="Verdana" panose="020B0604030504040204" pitchFamily="34" charset="0"/>
                <a:cs typeface="Verdana" panose="020B0604030504040204" pitchFamily="34" charset="0"/>
              </a:rPr>
              <a:t>In fact, by using </a:t>
            </a:r>
            <a:r>
              <a:rPr lang="en-US" sz="1800" dirty="0">
                <a:solidFill>
                  <a:srgbClr val="FF0000"/>
                </a:solidFill>
                <a:latin typeface="Verdana" panose="020B0604030504040204" pitchFamily="34" charset="0"/>
                <a:cs typeface="Verdana" panose="020B0604030504040204" pitchFamily="34" charset="0"/>
              </a:rPr>
              <a:t>non-linear activation functions, </a:t>
            </a:r>
            <a:r>
              <a:rPr lang="en-US" sz="1800" dirty="0">
                <a:solidFill>
                  <a:srgbClr val="0000FF"/>
                </a:solidFill>
                <a:latin typeface="Verdana" panose="020B0604030504040204" pitchFamily="34" charset="0"/>
                <a:cs typeface="Verdana" panose="020B0604030504040204" pitchFamily="34" charset="0"/>
              </a:rPr>
              <a:t>we can model many more complex functions than the XOR (even with just the single layer). This idea can be extended if we add more hidden layers – creating the </a:t>
            </a:r>
            <a:r>
              <a:rPr lang="en-US" sz="1800" dirty="0">
                <a:solidFill>
                  <a:srgbClr val="C00000"/>
                </a:solidFill>
                <a:latin typeface="Verdana" panose="020B0604030504040204" pitchFamily="34" charset="0"/>
                <a:cs typeface="Verdana" panose="020B0604030504040204" pitchFamily="34" charset="0"/>
              </a:rPr>
              <a:t>multilayer perceptron</a:t>
            </a:r>
            <a:r>
              <a:rPr lang="en-US" sz="1800" dirty="0">
                <a:solidFill>
                  <a:srgbClr val="0000FF"/>
                </a:solidFill>
                <a:latin typeface="Verdana" panose="020B0604030504040204" pitchFamily="34" charset="0"/>
                <a:cs typeface="Verdana" panose="020B060403050404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4" y="5383818"/>
            <a:ext cx="5357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GB" sz="12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hlinkClick r:id="rId2"/>
              </a:rPr>
              <a:t>https://www.ee.iitb.ac.in/~apte/DYN_PDIA.gif</a:t>
            </a:r>
            <a:r>
              <a:rPr kumimoji="0" lang="en-GB" sz="12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rPr>
              <a:t> </a:t>
            </a:r>
          </a:p>
        </p:txBody>
      </p:sp>
      <p:pic>
        <p:nvPicPr>
          <p:cNvPr id="12291" name="Picture 3" descr="https://www.ee.iitb.ac.in/~apte/DYN_PDI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690" y="1212351"/>
            <a:ext cx="4726661" cy="3434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763905" y="911225"/>
            <a:ext cx="7113270" cy="507746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So, to recap:</a:t>
            </a:r>
          </a:p>
          <a:p>
            <a:pPr algn="just" fontAlgn="auto">
              <a:lnSpc>
                <a:spcPct val="150000"/>
              </a:lnSpc>
            </a:pPr>
            <a:endParaRPr lang="en-US" sz="18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rPr>
              <a:t>The </a:t>
            </a:r>
            <a:r>
              <a:rPr lang="en-US" sz="1800" dirty="0">
                <a:solidFill>
                  <a:srgbClr val="FF0000"/>
                </a:solidFill>
                <a:latin typeface="Verdana" panose="020B0604030504040204" pitchFamily="34" charset="0"/>
                <a:cs typeface="Verdana" panose="020B0604030504040204" pitchFamily="34" charset="0"/>
              </a:rPr>
              <a:t>perceptron</a:t>
            </a:r>
            <a:r>
              <a:rPr lang="en-US" sz="1800" dirty="0">
                <a:solidFill>
                  <a:srgbClr val="0000FF"/>
                </a:solidFill>
                <a:latin typeface="Verdana" panose="020B0604030504040204" pitchFamily="34" charset="0"/>
                <a:cs typeface="Verdana" panose="020B0604030504040204" pitchFamily="34" charset="0"/>
              </a:rPr>
              <a:t> is a simplified model of a biological neuron.</a:t>
            </a:r>
          </a:p>
          <a:p>
            <a:pPr marL="342900" indent="-342900" algn="just" fontAlgn="auto">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rPr>
              <a:t>The </a:t>
            </a:r>
            <a:r>
              <a:rPr lang="en-US" sz="1800" dirty="0">
                <a:solidFill>
                  <a:srgbClr val="FF0000"/>
                </a:solidFill>
                <a:latin typeface="Verdana" panose="020B0604030504040204" pitchFamily="34" charset="0"/>
                <a:cs typeface="Verdana" panose="020B0604030504040204" pitchFamily="34" charset="0"/>
              </a:rPr>
              <a:t>perceptron is an algorithm for learning a binary classifier</a:t>
            </a:r>
            <a:r>
              <a:rPr lang="en-US" sz="1800" dirty="0">
                <a:solidFill>
                  <a:srgbClr val="0000FF"/>
                </a:solidFill>
                <a:latin typeface="Verdana" panose="020B0604030504040204" pitchFamily="34" charset="0"/>
                <a:cs typeface="Verdana" panose="020B0604030504040204" pitchFamily="34" charset="0"/>
              </a:rPr>
              <a:t>: a function that maps its input to an output value (a single binary value).</a:t>
            </a:r>
          </a:p>
          <a:p>
            <a:pPr marL="342900" indent="-342900" algn="just" fontAlgn="auto">
              <a:lnSpc>
                <a:spcPct val="150000"/>
              </a:lnSpc>
              <a:buAutoNum type="arabicPeriod"/>
            </a:pPr>
            <a:r>
              <a:rPr lang="en-US" sz="1800" dirty="0">
                <a:solidFill>
                  <a:srgbClr val="0000FF"/>
                </a:solidFill>
                <a:latin typeface="Verdana" panose="020B0604030504040204" pitchFamily="34" charset="0"/>
                <a:cs typeface="Verdana" panose="020B0604030504040204" pitchFamily="34" charset="0"/>
              </a:rPr>
              <a:t>In </a:t>
            </a:r>
            <a:r>
              <a:rPr lang="en-US" sz="1800" dirty="0">
                <a:solidFill>
                  <a:srgbClr val="FF0000"/>
                </a:solidFill>
                <a:latin typeface="Verdana" panose="020B0604030504040204" pitchFamily="34" charset="0"/>
                <a:cs typeface="Verdana" panose="020B0604030504040204" pitchFamily="34" charset="0"/>
              </a:rPr>
              <a:t>the context of neural networks, a perceptron is an artificial neuron using the Heaviside step function as the activation function</a:t>
            </a:r>
            <a:r>
              <a:rPr lang="en-US" sz="1800" dirty="0">
                <a:solidFill>
                  <a:srgbClr val="0000FF"/>
                </a:solidFill>
                <a:latin typeface="Verdana" panose="020B0604030504040204" pitchFamily="34" charset="0"/>
                <a:cs typeface="Verdana" panose="020B0604030504040204" pitchFamily="34" charset="0"/>
              </a:rPr>
              <a:t>. The perceptron algorithm is also termed the </a:t>
            </a:r>
            <a:r>
              <a:rPr lang="en-US" sz="1800" dirty="0">
                <a:solidFill>
                  <a:srgbClr val="FF0000"/>
                </a:solidFill>
                <a:latin typeface="Verdana" panose="020B0604030504040204" pitchFamily="34" charset="0"/>
                <a:cs typeface="Verdana" panose="020B0604030504040204" pitchFamily="34" charset="0"/>
              </a:rPr>
              <a:t>single-layer perceptron</a:t>
            </a:r>
            <a:r>
              <a:rPr lang="en-US" sz="1800" dirty="0">
                <a:solidFill>
                  <a:srgbClr val="0000FF"/>
                </a:solidFill>
                <a:latin typeface="Verdana" panose="020B0604030504040204" pitchFamily="34" charset="0"/>
                <a:cs typeface="Verdana" panose="020B0604030504040204" pitchFamily="34" charset="0"/>
              </a:rPr>
              <a:t>, to distinguish it from a multilayer perceptron.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423035"/>
            <a:ext cx="6775450" cy="2999740"/>
          </a:xfrm>
          <a:prstGeom prst="rect">
            <a:avLst/>
          </a:prstGeom>
          <a:noFill/>
        </p:spPr>
        <p:txBody>
          <a:bodyPr wrap="square" rtlCol="0">
            <a:spAutoFit/>
          </a:bodyPr>
          <a:lstStyle/>
          <a:p>
            <a:pPr marL="342900" indent="-342900" algn="just" fontAlgn="auto">
              <a:lnSpc>
                <a:spcPct val="150000"/>
              </a:lnSpc>
              <a:buFont typeface="+mj-lt"/>
              <a:buAutoNum type="arabicPeriod" startAt="4"/>
            </a:pPr>
            <a:r>
              <a:rPr lang="en-US" sz="1800" dirty="0">
                <a:solidFill>
                  <a:srgbClr val="0000FF"/>
                </a:solidFill>
                <a:latin typeface="Verdana" panose="020B0604030504040204" pitchFamily="34" charset="0"/>
                <a:cs typeface="Verdana" panose="020B0604030504040204" pitchFamily="34" charset="0"/>
                <a:sym typeface="+mn-ea"/>
              </a:rPr>
              <a:t>While the Perceptron algorithm </a:t>
            </a:r>
            <a:r>
              <a:rPr lang="en-US" sz="1800" dirty="0">
                <a:solidFill>
                  <a:srgbClr val="FF0000"/>
                </a:solidFill>
                <a:latin typeface="Verdana" panose="020B0604030504040204" pitchFamily="34" charset="0"/>
                <a:cs typeface="Verdana" panose="020B0604030504040204" pitchFamily="34" charset="0"/>
                <a:sym typeface="+mn-ea"/>
              </a:rPr>
              <a:t>is of historical significance, it provides us with a way to bridge the gap between Linear Regression and Deep Learning</a:t>
            </a:r>
            <a:r>
              <a:rPr lang="en-US" sz="1800" dirty="0">
                <a:solidFill>
                  <a:srgbClr val="0000FF"/>
                </a:solidFill>
                <a:latin typeface="Verdana" panose="020B0604030504040204" pitchFamily="34" charset="0"/>
                <a:cs typeface="Verdana" panose="020B0604030504040204" pitchFamily="34" charset="0"/>
                <a:sym typeface="+mn-ea"/>
              </a:rPr>
              <a:t>.</a:t>
            </a:r>
            <a:endParaRPr lang="en-US" sz="1800" dirty="0">
              <a:solidFill>
                <a:srgbClr val="0000FF"/>
              </a:solidFill>
              <a:latin typeface="Verdana" panose="020B0604030504040204" pitchFamily="34" charset="0"/>
              <a:cs typeface="Verdana" panose="020B0604030504040204" pitchFamily="34" charset="0"/>
            </a:endParaRPr>
          </a:p>
          <a:p>
            <a:pPr marL="342900" indent="-342900" algn="just" fontAlgn="auto">
              <a:lnSpc>
                <a:spcPct val="150000"/>
              </a:lnSpc>
              <a:buAutoNum type="arabicPeriod" startAt="4"/>
            </a:pPr>
            <a:r>
              <a:rPr lang="en-US" sz="1800" dirty="0">
                <a:solidFill>
                  <a:srgbClr val="0000FF"/>
                </a:solidFill>
                <a:latin typeface="Verdana" panose="020B0604030504040204" pitchFamily="34" charset="0"/>
                <a:cs typeface="Verdana" panose="020B0604030504040204" pitchFamily="34" charset="0"/>
                <a:sym typeface="+mn-ea"/>
              </a:rPr>
              <a:t>Below is an example of a learning algorithm for a (single-layer) perceptron. A diagram showing a perceptron </a:t>
            </a:r>
            <a:r>
              <a:rPr lang="en-US" sz="1800" dirty="0">
                <a:solidFill>
                  <a:srgbClr val="FF0000"/>
                </a:solidFill>
                <a:latin typeface="Verdana" panose="020B0604030504040204" pitchFamily="34" charset="0"/>
                <a:cs typeface="Verdana" panose="020B0604030504040204" pitchFamily="34" charset="0"/>
                <a:sym typeface="+mn-ea"/>
              </a:rPr>
              <a:t>updating its linear boundary </a:t>
            </a:r>
            <a:r>
              <a:rPr lang="en-US" sz="1800" dirty="0">
                <a:solidFill>
                  <a:srgbClr val="0000FF"/>
                </a:solidFill>
                <a:latin typeface="Verdana" panose="020B0604030504040204" pitchFamily="34" charset="0"/>
                <a:cs typeface="Verdana" panose="020B0604030504040204" pitchFamily="34" charset="0"/>
                <a:sym typeface="+mn-ea"/>
              </a:rPr>
              <a:t>as more training examples are added.</a:t>
            </a:r>
            <a:endParaRPr lang="en-US" sz="1800" dirty="0">
              <a:solidFill>
                <a:srgbClr val="0000FF"/>
              </a:solidFill>
              <a:latin typeface="Verdana" panose="020B0604030504040204" pitchFamily="34" charset="0"/>
              <a:cs typeface="Verdana" panose="020B060403050404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9755" y="965835"/>
            <a:ext cx="4940935" cy="503618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085215"/>
            <a:ext cx="6775450" cy="175323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A preceptron is represented as above. Here, f is a step function. As we have seen before, a perceptron takes several binary inputs, x1,x2,…x1,x2,…, and produces a single binary output:</a:t>
            </a:r>
          </a:p>
        </p:txBody>
      </p:sp>
      <p:pic>
        <p:nvPicPr>
          <p:cNvPr id="2" name="Picture 1"/>
          <p:cNvPicPr>
            <a:picLocks noChangeAspect="1"/>
          </p:cNvPicPr>
          <p:nvPr/>
        </p:nvPicPr>
        <p:blipFill>
          <a:blip r:embed="rId2"/>
          <a:stretch>
            <a:fillRect/>
          </a:stretch>
        </p:blipFill>
        <p:spPr>
          <a:xfrm>
            <a:off x="2007235" y="3145155"/>
            <a:ext cx="4627245" cy="259334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283335"/>
            <a:ext cx="6775450" cy="3775777"/>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In the example shown, the perceptron has three inputs, x1 ,x2, x3  and weights, w1,w2,…w1,w2,…, are real numbers expressing the importance of the respective inputs to the output. The neuron's output, 0 or 1, is determined by whether the weighted sum ∑jwjxj is less than or greater than some threshold value.  </a:t>
            </a:r>
            <a:r>
              <a:rPr lang="en-US" sz="1800" dirty="0">
                <a:solidFill>
                  <a:srgbClr val="FF0000"/>
                </a:solidFill>
                <a:latin typeface="Verdana" panose="020B0604030504040204" pitchFamily="34" charset="0"/>
                <a:cs typeface="Verdana" panose="020B0604030504040204" pitchFamily="34" charset="0"/>
              </a:rPr>
              <a:t>You can think of a perceptron as a device that makes decisions by ‘weighing up the evidence’. This idea is similar to the Multiple linear equation we have seen before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8475" y="1100455"/>
            <a:ext cx="5104130" cy="412940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794505"/>
            <a:ext cx="78112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6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source: </a:t>
            </a:r>
            <a:r>
              <a:rPr lang="en-GB" sz="1600" dirty="0">
                <a:hlinkClick r:id="rId2"/>
              </a:rPr>
              <a:t>https://www.researchgate.net/figure/a-The-building-block-of-deep-neural-networks-artificial-neuron-or-node-Each-input-x_fig1_312205163</a:t>
            </a:r>
            <a:endParaRPr kumimoji="0" lang="en-GB"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4098" name="Picture 2" descr="a) The building block of deep neural networks − artificial neuron ...">
            <a:extLst>
              <a:ext uri="{FF2B5EF4-FFF2-40B4-BE49-F238E27FC236}">
                <a16:creationId xmlns:a16="http://schemas.microsoft.com/office/drawing/2014/main" id="{DDFBD226-4E71-43D2-BA6A-85E702617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4" y="884730"/>
            <a:ext cx="5030310" cy="488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8052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763727"/>
            <a:ext cx="78112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2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source: </a:t>
            </a:r>
            <a:r>
              <a:rPr lang="en-GB" sz="1200" dirty="0">
                <a:hlinkClick r:id="rId2"/>
              </a:rPr>
              <a:t>https://www.researchgate.net/publication/233051552_Application_of_artificial_neural_network_to_identify_non-random_variation_patterns_on_the_run_chart_in_automotive_assembly_process/figures?lo=1</a:t>
            </a:r>
            <a:endParaRPr kumimoji="0" lang="en-GB" sz="12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6146" name="Picture 2">
            <a:extLst>
              <a:ext uri="{FF2B5EF4-FFF2-40B4-BE49-F238E27FC236}">
                <a16:creationId xmlns:a16="http://schemas.microsoft.com/office/drawing/2014/main" id="{F2F014E0-2566-4B75-89FD-F6F9C9BE2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1774825"/>
            <a:ext cx="60960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147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17615"/>
            <a:ext cx="78112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6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source: </a:t>
            </a:r>
            <a:r>
              <a:rPr lang="en-GB" sz="1600" dirty="0">
                <a:hlinkClick r:id="rId2"/>
              </a:rPr>
              <a:t>https://pathmind.com/wiki/neural-network</a:t>
            </a:r>
            <a:endParaRPr kumimoji="0" lang="en-GB"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5122" name="Picture 2" descr="A Beginner's Guide to Neural Networks and Deep Learning | Pathmind">
            <a:extLst>
              <a:ext uri="{FF2B5EF4-FFF2-40B4-BE49-F238E27FC236}">
                <a16:creationId xmlns:a16="http://schemas.microsoft.com/office/drawing/2014/main" id="{1D709B36-CA09-4AC5-BAB8-17B92D356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43" y="1345460"/>
            <a:ext cx="6847003" cy="332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56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17614"/>
            <a:ext cx="78112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6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source:</a:t>
            </a:r>
            <a:r>
              <a:rPr lang="en-GB" sz="1600" dirty="0">
                <a:hlinkClick r:id="rId2"/>
              </a:rPr>
              <a:t>https://plato.stanford.edu/entries/artificial-intelligence/neural-nets.html</a:t>
            </a:r>
            <a:endParaRPr kumimoji="0" lang="en-GB"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3314" name="Picture 2" descr="Artificial Intelligence &gt; Neural Nets (Stanford Encyclopedia of ...">
            <a:extLst>
              <a:ext uri="{FF2B5EF4-FFF2-40B4-BE49-F238E27FC236}">
                <a16:creationId xmlns:a16="http://schemas.microsoft.com/office/drawing/2014/main" id="{A7558D2F-97E8-4DC8-B187-9E5CD40ED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98" y="1091878"/>
            <a:ext cx="6758330" cy="408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853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4" y="5406678"/>
            <a:ext cx="5357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a:r>
              <a:rPr lang="en-GB" sz="1200" dirty="0">
                <a:solidFill>
                  <a:srgbClr val="0563C1"/>
                </a:solidFill>
                <a:latin typeface="Verdana" panose="020B0604030504040204" pitchFamily="34" charset="0"/>
                <a:ea typeface="Verdana" panose="020B0604030504040204" pitchFamily="34" charset="0"/>
                <a:cs typeface="Verdana" panose="020B0604030504040204" pitchFamily="34" charset="0"/>
              </a:rPr>
              <a:t>http://xaktly.com/MathFunctions.html</a:t>
            </a:r>
            <a:endParaRPr kumimoji="0" lang="en-GB" sz="12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3074" name="Picture 2" descr="Image result for mapping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1541145"/>
            <a:ext cx="6724650" cy="283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794502"/>
            <a:ext cx="78112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6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a:t>
            </a:r>
            <a:r>
              <a:rPr lang="en-GB" sz="1600" dirty="0">
                <a:solidFill>
                  <a:srgbClr val="0563C1"/>
                </a:solidFill>
                <a:latin typeface="Verdana" panose="020B0604030504040204" pitchFamily="34" charset="0"/>
                <a:ea typeface="Verdana" panose="020B0604030504040204" pitchFamily="34" charset="0"/>
                <a:cs typeface="Verdana" panose="020B0604030504040204" pitchFamily="34" charset="0"/>
              </a:rPr>
              <a:t>source:</a:t>
            </a:r>
            <a:r>
              <a:rPr lang="en-GB" sz="1600" dirty="0">
                <a:hlinkClick r:id="rId2"/>
              </a:rPr>
              <a:t> </a:t>
            </a:r>
            <a:r>
              <a:rPr lang="en-GB" sz="1600" dirty="0">
                <a:hlinkClick r:id="rId3"/>
              </a:rPr>
              <a:t>https://medium.com/@abhigoku10/activation-functions-and-its-types-in-artifical-neural-network-14511f3080a8</a:t>
            </a:r>
            <a:r>
              <a:rPr lang="en-GB" sz="1600" dirty="0"/>
              <a:t> </a:t>
            </a:r>
            <a:endParaRPr kumimoji="0" lang="en-GB"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5362" name="Picture 2" descr="Neural Network">
            <a:extLst>
              <a:ext uri="{FF2B5EF4-FFF2-40B4-BE49-F238E27FC236}">
                <a16:creationId xmlns:a16="http://schemas.microsoft.com/office/drawing/2014/main" id="{3000985F-E3D4-4411-8016-9BB33C733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22" y="1427995"/>
            <a:ext cx="5831582" cy="3090738"/>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Topic DL01: Activation functions and its Types in Artifical Neural ...">
            <a:extLst>
              <a:ext uri="{FF2B5EF4-FFF2-40B4-BE49-F238E27FC236}">
                <a16:creationId xmlns:a16="http://schemas.microsoft.com/office/drawing/2014/main" id="{DE3CD15B-0EF9-43B5-8C79-DCB6769AAF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543" y="1165641"/>
            <a:ext cx="729615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231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917612"/>
            <a:ext cx="78112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6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a:t>
            </a:r>
            <a:r>
              <a:rPr lang="en-GB" sz="1600" dirty="0">
                <a:solidFill>
                  <a:srgbClr val="0563C1"/>
                </a:solidFill>
                <a:latin typeface="Verdana" panose="020B0604030504040204" pitchFamily="34" charset="0"/>
                <a:ea typeface="Verdana" panose="020B0604030504040204" pitchFamily="34" charset="0"/>
                <a:cs typeface="Verdana" panose="020B0604030504040204" pitchFamily="34" charset="0"/>
              </a:rPr>
              <a:t>source:</a:t>
            </a:r>
            <a:r>
              <a:rPr lang="en-GB" sz="1600" dirty="0">
                <a:hlinkClick r:id="rId2"/>
              </a:rPr>
              <a:t> </a:t>
            </a:r>
            <a:r>
              <a:rPr lang="en-GB" sz="1600" dirty="0">
                <a:hlinkClick r:id="rId3"/>
              </a:rPr>
              <a:t>https://www.cs.iusb.edu/~danav/teach/c463/12_nn.html</a:t>
            </a:r>
            <a:endParaRPr kumimoji="0" lang="en-GB"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7410" name="Picture 2" descr="Neural Networks">
            <a:extLst>
              <a:ext uri="{FF2B5EF4-FFF2-40B4-BE49-F238E27FC236}">
                <a16:creationId xmlns:a16="http://schemas.microsoft.com/office/drawing/2014/main" id="{EB7A72CA-C9D8-4510-8C01-7957A2658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02" y="1294229"/>
            <a:ext cx="6005097" cy="260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2305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51543" y="5794502"/>
            <a:ext cx="78112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defTabSz="914400" fontAlgn="base">
              <a:spcBef>
                <a:spcPct val="0"/>
              </a:spcBef>
              <a:spcAft>
                <a:spcPct val="0"/>
              </a:spcAft>
            </a:pPr>
            <a:r>
              <a:rPr kumimoji="0" lang="en-GB" sz="1600" b="0" i="0" u="none" strike="noStrike" cap="none" normalizeH="0" baseline="0" dirty="0">
                <a:ln>
                  <a:noFill/>
                </a:ln>
                <a:solidFill>
                  <a:srgbClr val="0563C1"/>
                </a:solidFill>
                <a:effectLst/>
                <a:latin typeface="Verdana" panose="020B0604030504040204" pitchFamily="34" charset="0"/>
                <a:ea typeface="Verdana" panose="020B0604030504040204" pitchFamily="34" charset="0"/>
                <a:cs typeface="Verdana" panose="020B0604030504040204" pitchFamily="34" charset="0"/>
              </a:rPr>
              <a:t>Image </a:t>
            </a:r>
            <a:r>
              <a:rPr lang="en-GB" sz="1600" dirty="0">
                <a:solidFill>
                  <a:srgbClr val="0563C1"/>
                </a:solidFill>
                <a:latin typeface="Verdana" panose="020B0604030504040204" pitchFamily="34" charset="0"/>
                <a:ea typeface="Verdana" panose="020B0604030504040204" pitchFamily="34" charset="0"/>
                <a:cs typeface="Verdana" panose="020B0604030504040204" pitchFamily="34" charset="0"/>
              </a:rPr>
              <a:t>source:</a:t>
            </a:r>
            <a:r>
              <a:rPr lang="en-GB" sz="1600" dirty="0">
                <a:hlinkClick r:id="rId2"/>
              </a:rPr>
              <a:t>https://towardsdatascience.com/complete-guide-of-activation-functions-34076e95d044</a:t>
            </a:r>
            <a:endParaRPr kumimoji="0" lang="en-GB" sz="1600" b="0" i="0" u="none" strike="noStrike" cap="none" normalizeH="0" baseline="0" dirty="0">
              <a:ln>
                <a:noFill/>
              </a:ln>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8434" name="Picture 2" descr="Complete Guide of Activation Functions - Towards Data Science">
            <a:extLst>
              <a:ext uri="{FF2B5EF4-FFF2-40B4-BE49-F238E27FC236}">
                <a16:creationId xmlns:a16="http://schemas.microsoft.com/office/drawing/2014/main" id="{E464265F-50A8-4288-8294-CE4E60240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68" y="1389064"/>
            <a:ext cx="7736625" cy="331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3443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93495" y="3005208"/>
            <a:ext cx="6054725" cy="709295"/>
          </a:xfrm>
          <a:prstGeom prst="rect">
            <a:avLst/>
          </a:prstGeom>
        </p:spPr>
      </p:pic>
    </p:spTree>
    <p:extLst>
      <p:ext uri="{BB962C8B-B14F-4D97-AF65-F5344CB8AC3E}">
        <p14:creationId xmlns:p14="http://schemas.microsoft.com/office/powerpoint/2010/main" val="15077586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29453" y="2980700"/>
            <a:ext cx="4780915" cy="521970"/>
          </a:xfrm>
          <a:prstGeom prst="rect">
            <a:avLst/>
          </a:prstGeom>
        </p:spPr>
        <p:txBody>
          <a:bodyPr wrap="none">
            <a:spAutoFit/>
          </a:bodyPr>
          <a:lstStyle/>
          <a:p>
            <a:pPr algn="ctr"/>
            <a:r>
              <a:rPr lang="en-US" sz="2800" b="1" dirty="0">
                <a:solidFill>
                  <a:srgbClr val="C00000"/>
                </a:solidFill>
                <a:effectLst>
                  <a:reflection blurRad="6350" stA="55000" endA="300" endPos="45500" dir="5400000" sy="-100000" algn="bl" rotWithShape="0"/>
                </a:effectLst>
                <a:latin typeface="Verdana" panose="020B0604030504040204" pitchFamily="34" charset="0"/>
                <a:ea typeface="Verdana" panose="020B0604030504040204" pitchFamily="34" charset="0"/>
              </a:rPr>
              <a:t>Multi-Layer Perceptron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1575435"/>
            <a:ext cx="6775450" cy="2944781"/>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We now come to the idea of the Multi-layer perceptron(MLP).  Multilayer perceptrons </a:t>
            </a:r>
            <a:r>
              <a:rPr lang="en-US" sz="1800" dirty="0">
                <a:solidFill>
                  <a:srgbClr val="FF0000"/>
                </a:solidFill>
                <a:latin typeface="Verdana" panose="020B0604030504040204" pitchFamily="34" charset="0"/>
                <a:cs typeface="Verdana" panose="020B0604030504040204" pitchFamily="34" charset="0"/>
              </a:rPr>
              <a:t>overcome the limitations of the single-layer perceptron </a:t>
            </a:r>
            <a:r>
              <a:rPr lang="en-US" sz="1800" dirty="0">
                <a:solidFill>
                  <a:srgbClr val="0000FF"/>
                </a:solidFill>
                <a:latin typeface="Verdana" panose="020B0604030504040204" pitchFamily="34" charset="0"/>
                <a:cs typeface="Verdana" panose="020B0604030504040204" pitchFamily="34" charset="0"/>
              </a:rPr>
              <a:t>by using</a:t>
            </a:r>
          </a:p>
          <a:p>
            <a:pPr marL="342900" indent="-342900" algn="just" fontAlgn="auto">
              <a:lnSpc>
                <a:spcPct val="150000"/>
              </a:lnSpc>
              <a:buAutoNum type="alphaLcParenR"/>
            </a:pPr>
            <a:r>
              <a:rPr lang="en-US" sz="1800" dirty="0">
                <a:solidFill>
                  <a:srgbClr val="0000FF"/>
                </a:solidFill>
                <a:latin typeface="Verdana" panose="020B0604030504040204" pitchFamily="34" charset="0"/>
                <a:cs typeface="Verdana" panose="020B0604030504040204" pitchFamily="34" charset="0"/>
              </a:rPr>
              <a:t>Non-linear activation functions and also </a:t>
            </a:r>
          </a:p>
          <a:p>
            <a:pPr marL="342900" indent="-342900" algn="just" fontAlgn="auto">
              <a:lnSpc>
                <a:spcPct val="150000"/>
              </a:lnSpc>
              <a:buAutoNum type="alphaLcParenR"/>
            </a:pPr>
            <a:r>
              <a:rPr lang="en-US" sz="1800" dirty="0">
                <a:solidFill>
                  <a:srgbClr val="0000FF"/>
                </a:solidFill>
                <a:latin typeface="Verdana" panose="020B0604030504040204" pitchFamily="34" charset="0"/>
                <a:cs typeface="Verdana" panose="020B0604030504040204" pitchFamily="34" charset="0"/>
              </a:rPr>
              <a:t>Using multiple layers. And </a:t>
            </a:r>
          </a:p>
          <a:p>
            <a:pPr marL="342900" indent="-342900" algn="just" fontAlgn="auto">
              <a:lnSpc>
                <a:spcPct val="150000"/>
              </a:lnSpc>
              <a:buAutoNum type="alphaLcParenR"/>
            </a:pPr>
            <a:r>
              <a:rPr lang="en-US" sz="1800" dirty="0">
                <a:solidFill>
                  <a:srgbClr val="0000FF"/>
                </a:solidFill>
                <a:latin typeface="Verdana" panose="020B0604030504040204" pitchFamily="34" charset="0"/>
                <a:cs typeface="Verdana" panose="020B0604030504040204" pitchFamily="34" charset="0"/>
              </a:rPr>
              <a:t>The MLP needs a combination of backpropagation and gradient descent for training.</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0160" y="1241425"/>
            <a:ext cx="6080125" cy="41744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714500"/>
            <a:ext cx="6775450" cy="1753235"/>
          </a:xfrm>
          <a:prstGeom prst="rect">
            <a:avLst/>
          </a:prstGeom>
          <a:noFill/>
        </p:spPr>
        <p:txBody>
          <a:bodyPr wrap="square" rtlCol="0">
            <a:spAutoFit/>
          </a:bodyPr>
          <a:lstStyle/>
          <a:p>
            <a:pPr algn="just" fontAlgn="auto">
              <a:lnSpc>
                <a:spcPct val="150000"/>
              </a:lnSpc>
            </a:pPr>
            <a:r>
              <a:rPr lang="en-US" sz="1800" dirty="0">
                <a:solidFill>
                  <a:srgbClr val="FF0000"/>
                </a:solidFill>
                <a:latin typeface="Verdana" panose="020B0604030504040204" pitchFamily="34" charset="0"/>
                <a:cs typeface="Verdana" panose="020B0604030504040204" pitchFamily="34" charset="0"/>
              </a:rPr>
              <a:t>In contrast to a single perceptron</a:t>
            </a:r>
            <a:r>
              <a:rPr lang="en-US" sz="1800" dirty="0">
                <a:solidFill>
                  <a:srgbClr val="0000FF"/>
                </a:solidFill>
                <a:latin typeface="Verdana" panose="020B0604030504040204" pitchFamily="34" charset="0"/>
                <a:cs typeface="Verdana" panose="020B0604030504040204" pitchFamily="34" charset="0"/>
              </a:rPr>
              <a:t>, MLPs when seen as a complex network of perceptrons (with non-linear activation functions), could make subtle and complex decisions based on weighing up evidence hierarchically</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78460" y="4758055"/>
            <a:ext cx="7882890" cy="1337945"/>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This leads us to the image above from the Deep Learning book by Goodfellow , Bengio , Courville  which shows how a hierarchy of layers of neurons can make a decision.</a:t>
            </a:r>
          </a:p>
        </p:txBody>
      </p:sp>
      <p:pic>
        <p:nvPicPr>
          <p:cNvPr id="2" name="Picture 1"/>
          <p:cNvPicPr>
            <a:picLocks noChangeAspect="1"/>
          </p:cNvPicPr>
          <p:nvPr/>
        </p:nvPicPr>
        <p:blipFill>
          <a:blip r:embed="rId2"/>
          <a:stretch>
            <a:fillRect/>
          </a:stretch>
        </p:blipFill>
        <p:spPr>
          <a:xfrm>
            <a:off x="1742440" y="936625"/>
            <a:ext cx="4651375" cy="36766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180" y="991870"/>
            <a:ext cx="6775450" cy="5077460"/>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Thus, a neural network (i.e. a multilayer perceptron) with a single layer no activation function (or a step activation function) is equivalent to </a:t>
            </a:r>
            <a:r>
              <a:rPr lang="en-US" sz="1800" dirty="0">
                <a:solidFill>
                  <a:srgbClr val="FF0000"/>
                </a:solidFill>
                <a:latin typeface="Verdana" panose="020B0604030504040204" pitchFamily="34" charset="0"/>
                <a:cs typeface="Verdana" panose="020B0604030504040204" pitchFamily="34" charset="0"/>
              </a:rPr>
              <a:t>linear regression</a:t>
            </a:r>
            <a:r>
              <a:rPr lang="en-US" sz="1800" dirty="0">
                <a:solidFill>
                  <a:srgbClr val="0000FF"/>
                </a:solidFill>
                <a:latin typeface="Verdana" panose="020B0604030504040204" pitchFamily="34" charset="0"/>
                <a:cs typeface="Verdana" panose="020B0604030504040204" pitchFamily="34" charset="0"/>
              </a:rPr>
              <a:t>.  Also, Linear Regression can be solved using a </a:t>
            </a:r>
            <a:r>
              <a:rPr lang="en-US" sz="1800" dirty="0">
                <a:solidFill>
                  <a:srgbClr val="FF0000"/>
                </a:solidFill>
                <a:latin typeface="Verdana" panose="020B0604030504040204" pitchFamily="34" charset="0"/>
                <a:cs typeface="Verdana" panose="020B0604030504040204" pitchFamily="34" charset="0"/>
              </a:rPr>
              <a:t>closed form solution(matrix inversion)</a:t>
            </a:r>
            <a:r>
              <a:rPr lang="en-US" sz="1800" dirty="0">
                <a:solidFill>
                  <a:srgbClr val="0000FF"/>
                </a:solidFill>
                <a:latin typeface="Verdana" panose="020B0604030504040204" pitchFamily="34" charset="0"/>
                <a:cs typeface="Verdana" panose="020B0604030504040204" pitchFamily="34" charset="0"/>
              </a:rPr>
              <a:t>. However, with the more complex architecture of the MLP, a closed form solution does not work. Hence, an </a:t>
            </a:r>
            <a:r>
              <a:rPr lang="en-US" sz="1800" dirty="0">
                <a:solidFill>
                  <a:srgbClr val="FF0000"/>
                </a:solidFill>
                <a:latin typeface="Verdana" panose="020B0604030504040204" pitchFamily="34" charset="0"/>
                <a:cs typeface="Verdana" panose="020B0604030504040204" pitchFamily="34" charset="0"/>
              </a:rPr>
              <a:t>iterative solution </a:t>
            </a:r>
            <a:r>
              <a:rPr lang="en-US" sz="1800" dirty="0">
                <a:solidFill>
                  <a:srgbClr val="0000FF"/>
                </a:solidFill>
                <a:latin typeface="Verdana" panose="020B0604030504040204" pitchFamily="34" charset="0"/>
                <a:cs typeface="Verdana" panose="020B0604030504040204" pitchFamily="34" charset="0"/>
              </a:rPr>
              <a:t>has to be used, i.e. an algorithm that improves the result through a step-wise improvement. Such an algorithm does not necessarily converge – so we are interested in finding a minima. </a:t>
            </a:r>
            <a:r>
              <a:rPr lang="en-US" sz="1800" dirty="0">
                <a:solidFill>
                  <a:srgbClr val="FF0000"/>
                </a:solidFill>
                <a:latin typeface="Verdana" panose="020B0604030504040204" pitchFamily="34" charset="0"/>
                <a:cs typeface="Verdana" panose="020B0604030504040204" pitchFamily="34" charset="0"/>
              </a:rPr>
              <a:t>Gradient descent </a:t>
            </a:r>
            <a:r>
              <a:rPr lang="en-US" sz="1800" dirty="0">
                <a:solidFill>
                  <a:srgbClr val="0000FF"/>
                </a:solidFill>
                <a:latin typeface="Verdana" panose="020B0604030504040204" pitchFamily="34" charset="0"/>
                <a:cs typeface="Verdana" panose="020B0604030504040204" pitchFamily="34" charset="0"/>
              </a:rPr>
              <a:t>is an example of such an algorithm. References:  Closed form vs Gradient Descent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image.slidesharecdn.com/corr-and-regress-1196170902124433-4/95/corr-and-regress-15-728.jpg?cb=1196142103"/>
          <p:cNvPicPr/>
          <p:nvPr/>
        </p:nvPicPr>
        <p:blipFill>
          <a:blip r:embed="rId2">
            <a:extLst>
              <a:ext uri="{28A0092B-C50C-407E-A947-70E740481C1C}">
                <a14:useLocalDpi xmlns:a14="http://schemas.microsoft.com/office/drawing/2010/main" val="0"/>
              </a:ext>
            </a:extLst>
          </a:blip>
          <a:srcRect/>
          <a:stretch>
            <a:fillRect/>
          </a:stretch>
        </p:blipFill>
        <p:spPr bwMode="auto">
          <a:xfrm>
            <a:off x="328612" y="1308418"/>
            <a:ext cx="3771901" cy="3092132"/>
          </a:xfrm>
          <a:prstGeom prst="rect">
            <a:avLst/>
          </a:prstGeom>
          <a:noFill/>
        </p:spPr>
      </p:pic>
      <p:pic>
        <p:nvPicPr>
          <p:cNvPr id="5" name="Picture 4"/>
          <p:cNvPicPr/>
          <p:nvPr/>
        </p:nvPicPr>
        <p:blipFill>
          <a:blip r:embed="rId3"/>
          <a:stretch>
            <a:fillRect/>
          </a:stretch>
        </p:blipFill>
        <p:spPr>
          <a:xfrm>
            <a:off x="5329237" y="1183004"/>
            <a:ext cx="2589530" cy="3217546"/>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0216" y="2980700"/>
            <a:ext cx="5279390" cy="953135"/>
          </a:xfrm>
          <a:prstGeom prst="rect">
            <a:avLst/>
          </a:prstGeom>
        </p:spPr>
        <p:txBody>
          <a:bodyPr wrap="none">
            <a:spAutoFit/>
          </a:bodyPr>
          <a:lstStyle/>
          <a:p>
            <a:pPr algn="ctr"/>
            <a:r>
              <a:rPr lang="en-US" sz="2800" b="1" dirty="0">
                <a:solidFill>
                  <a:srgbClr val="C00000"/>
                </a:solidFill>
                <a:effectLst>
                  <a:reflection blurRad="6350" stA="55000" endA="300" endPos="45500" dir="5400000" sy="-100000" algn="bl" rotWithShape="0"/>
                </a:effectLst>
                <a:latin typeface="Verdana" panose="020B0604030504040204" pitchFamily="34" charset="0"/>
                <a:ea typeface="Verdana" panose="020B0604030504040204" pitchFamily="34" charset="0"/>
              </a:rPr>
              <a:t>Deep Learning – a highly </a:t>
            </a:r>
          </a:p>
          <a:p>
            <a:pPr algn="ctr"/>
            <a:r>
              <a:rPr lang="en-US" sz="2800" b="1" dirty="0">
                <a:solidFill>
                  <a:srgbClr val="C00000"/>
                </a:solidFill>
                <a:effectLst>
                  <a:reflection blurRad="6350" stA="55000" endA="300" endPos="45500" dir="5400000" sy="-100000" algn="bl" rotWithShape="0"/>
                </a:effectLst>
                <a:latin typeface="Verdana" panose="020B0604030504040204" pitchFamily="34" charset="0"/>
                <a:ea typeface="Verdana" panose="020B0604030504040204" pitchFamily="34" charset="0"/>
              </a:rPr>
              <a:t>parameterised model</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26283" y="1050222"/>
            <a:ext cx="6775450" cy="5437771"/>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One final aspect of the model we can infer is – MLP (Deep Learning) is an example of a </a:t>
            </a:r>
            <a:r>
              <a:rPr lang="en-US" sz="1800" dirty="0">
                <a:solidFill>
                  <a:srgbClr val="FF0000"/>
                </a:solidFill>
                <a:latin typeface="Verdana" panose="020B0604030504040204" pitchFamily="34" charset="0"/>
                <a:cs typeface="Verdana" panose="020B0604030504040204" pitchFamily="34" charset="0"/>
              </a:rPr>
              <a:t>highly parameterised model</a:t>
            </a:r>
            <a:r>
              <a:rPr lang="en-US" sz="1800" dirty="0">
                <a:solidFill>
                  <a:srgbClr val="0000FF"/>
                </a:solidFill>
                <a:latin typeface="Verdana" panose="020B0604030504040204" pitchFamily="34" charset="0"/>
                <a:cs typeface="Verdana" panose="020B0604030504040204" pitchFamily="34" charset="0"/>
              </a:rPr>
              <a:t>. Considering our example of finding the price of a house based on a set of features, for the equation y = mx + c, </a:t>
            </a:r>
            <a:r>
              <a:rPr lang="en-US" sz="1800" dirty="0">
                <a:solidFill>
                  <a:srgbClr val="FF0000"/>
                </a:solidFill>
                <a:latin typeface="Verdana" panose="020B0604030504040204" pitchFamily="34" charset="0"/>
                <a:cs typeface="Verdana" panose="020B0604030504040204" pitchFamily="34" charset="0"/>
              </a:rPr>
              <a:t>the quantities m and c are called the parameters</a:t>
            </a:r>
            <a:r>
              <a:rPr lang="en-US" sz="1800" dirty="0">
                <a:solidFill>
                  <a:srgbClr val="0000FF"/>
                </a:solidFill>
                <a:latin typeface="Verdana" panose="020B0604030504040204" pitchFamily="34" charset="0"/>
                <a:cs typeface="Verdana" panose="020B0604030504040204" pitchFamily="34" charset="0"/>
              </a:rPr>
              <a:t>. We derive the value of the parameters from the data and the strategy for solving the equation. In contrast, </a:t>
            </a:r>
            <a:r>
              <a:rPr lang="en-US" sz="1800" dirty="0">
                <a:solidFill>
                  <a:srgbClr val="FF0000"/>
                </a:solidFill>
                <a:latin typeface="Verdana" panose="020B0604030504040204" pitchFamily="34" charset="0"/>
                <a:cs typeface="Verdana" panose="020B0604030504040204" pitchFamily="34" charset="0"/>
              </a:rPr>
              <a:t>hyperparameters</a:t>
            </a:r>
            <a:r>
              <a:rPr lang="en-US" sz="1800" dirty="0">
                <a:solidFill>
                  <a:srgbClr val="0000FF"/>
                </a:solidFill>
                <a:latin typeface="Verdana" panose="020B0604030504040204" pitchFamily="34" charset="0"/>
                <a:cs typeface="Verdana" panose="020B0604030504040204" pitchFamily="34" charset="0"/>
              </a:rPr>
              <a:t> are set in advance </a:t>
            </a:r>
            <a:r>
              <a:rPr lang="en-GB" sz="1800" dirty="0">
                <a:solidFill>
                  <a:srgbClr val="FF0000"/>
                </a:solidFill>
                <a:latin typeface="Verdana" panose="020B0604030504040204" pitchFamily="34" charset="0"/>
                <a:cs typeface="Verdana" panose="020B0604030504040204" pitchFamily="34" charset="0"/>
              </a:rPr>
              <a:t>A hyperparameter is a parameter that is set before the learning process begins</a:t>
            </a:r>
            <a:r>
              <a:rPr lang="en-GB" sz="1800" dirty="0">
                <a:solidFill>
                  <a:srgbClr val="0000FF"/>
                </a:solidFill>
                <a:latin typeface="Verdana" panose="020B0604030504040204" pitchFamily="34" charset="0"/>
                <a:cs typeface="Verdana" panose="020B0604030504040204" pitchFamily="34" charset="0"/>
              </a:rPr>
              <a:t>. These parameters are </a:t>
            </a:r>
            <a:r>
              <a:rPr lang="en-GB" sz="1800" dirty="0">
                <a:solidFill>
                  <a:srgbClr val="FF0000"/>
                </a:solidFill>
                <a:latin typeface="Verdana" panose="020B0604030504040204" pitchFamily="34" charset="0"/>
                <a:cs typeface="Verdana" panose="020B0604030504040204" pitchFamily="34" charset="0"/>
              </a:rPr>
              <a:t>tunable</a:t>
            </a:r>
            <a:r>
              <a:rPr lang="en-GB" sz="1800" dirty="0">
                <a:solidFill>
                  <a:srgbClr val="0000FF"/>
                </a:solidFill>
                <a:latin typeface="Verdana" panose="020B0604030504040204" pitchFamily="34" charset="0"/>
                <a:cs typeface="Verdana" panose="020B0604030504040204" pitchFamily="34" charset="0"/>
              </a:rPr>
              <a:t> and can directly affect how well a model trains. </a:t>
            </a:r>
          </a:p>
          <a:p>
            <a:pPr algn="just" fontAlgn="auto">
              <a:lnSpc>
                <a:spcPct val="150000"/>
              </a:lnSpc>
            </a:pPr>
            <a:endParaRPr lang="en-GB" sz="1800" dirty="0">
              <a:solidFill>
                <a:srgbClr val="0000FF"/>
              </a:solidFill>
              <a:latin typeface="Verdana" panose="020B0604030504040204" pitchFamily="34" charset="0"/>
              <a:cs typeface="Verdana" panose="020B0604030504040204" pitchFamily="34" charset="0"/>
            </a:endParaRPr>
          </a:p>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446530"/>
            <a:ext cx="6775450" cy="4191276"/>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 The parameters of an equation can be seen as the </a:t>
            </a:r>
            <a:r>
              <a:rPr lang="en-US" sz="1800" dirty="0">
                <a:solidFill>
                  <a:srgbClr val="FF0000"/>
                </a:solidFill>
                <a:latin typeface="Verdana" panose="020B0604030504040204" pitchFamily="34" charset="0"/>
                <a:cs typeface="Verdana" panose="020B0604030504040204" pitchFamily="34" charset="0"/>
              </a:rPr>
              <a:t>degrees of freedom</a:t>
            </a:r>
            <a:r>
              <a:rPr lang="en-US" sz="1800" dirty="0">
                <a:solidFill>
                  <a:srgbClr val="0000FF"/>
                </a:solidFill>
                <a:latin typeface="Verdana" panose="020B0604030504040204" pitchFamily="34" charset="0"/>
                <a:cs typeface="Verdana" panose="020B0604030504040204" pitchFamily="34" charset="0"/>
              </a:rPr>
              <a:t>.  </a:t>
            </a:r>
            <a:r>
              <a:rPr lang="en-US" sz="1800" dirty="0">
                <a:solidFill>
                  <a:srgbClr val="FF0000"/>
                </a:solidFill>
                <a:latin typeface="Verdana" panose="020B0604030504040204" pitchFamily="34" charset="0"/>
                <a:cs typeface="Verdana" panose="020B0604030504040204" pitchFamily="34" charset="0"/>
              </a:rPr>
              <a:t>Linear regression </a:t>
            </a:r>
            <a:r>
              <a:rPr lang="en-US" sz="1800" dirty="0">
                <a:solidFill>
                  <a:srgbClr val="0000FF"/>
                </a:solidFill>
                <a:latin typeface="Verdana" panose="020B0604030504040204" pitchFamily="34" charset="0"/>
                <a:cs typeface="Verdana" panose="020B0604030504040204" pitchFamily="34" charset="0"/>
              </a:rPr>
              <a:t>has a relatively smaller number of parameters. However, the more complex MLP has a much wider range of parameters (degrees of freedom). Both are </a:t>
            </a:r>
            <a:r>
              <a:rPr lang="en-US" sz="1800" dirty="0">
                <a:solidFill>
                  <a:srgbClr val="FF0000"/>
                </a:solidFill>
                <a:latin typeface="Verdana" panose="020B0604030504040204" pitchFamily="34" charset="0"/>
                <a:cs typeface="Verdana" panose="020B0604030504040204" pitchFamily="34" charset="0"/>
              </a:rPr>
              <a:t>parameterised models, but MLPs </a:t>
            </a:r>
            <a:r>
              <a:rPr lang="en-US" sz="1800" dirty="0">
                <a:solidFill>
                  <a:srgbClr val="0000FF"/>
                </a:solidFill>
                <a:latin typeface="Verdana" panose="020B0604030504040204" pitchFamily="34" charset="0"/>
                <a:cs typeface="Verdana" panose="020B0604030504040204" pitchFamily="34" charset="0"/>
              </a:rPr>
              <a:t>follow a more complex optimisation strategy (back propagation and gradient descent) than Linear Regression (least square). More degrees of freedom also means that more complex problems can be learnt and inferred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932815" y="1365250"/>
            <a:ext cx="6775450" cy="2113784"/>
          </a:xfrm>
          <a:prstGeom prst="rect">
            <a:avLst/>
          </a:prstGeom>
          <a:noFill/>
        </p:spPr>
        <p:txBody>
          <a:bodyPr wrap="square" rtlCol="0">
            <a:spAutoFit/>
          </a:bodyPr>
          <a:lstStyle/>
          <a:p>
            <a:pPr algn="just" fontAlgn="auto">
              <a:lnSpc>
                <a:spcPct val="150000"/>
              </a:lnSpc>
            </a:pPr>
            <a:r>
              <a:rPr lang="en-US" sz="1800" dirty="0">
                <a:solidFill>
                  <a:srgbClr val="0000FF"/>
                </a:solidFill>
                <a:latin typeface="Verdana" panose="020B0604030504040204" pitchFamily="34" charset="0"/>
                <a:cs typeface="Verdana" panose="020B0604030504040204" pitchFamily="34" charset="0"/>
              </a:rPr>
              <a:t>In this sense, neural networks can be seen as a complex evolution of linear regression. </a:t>
            </a:r>
            <a:r>
              <a:rPr lang="en-US" sz="1800" dirty="0">
                <a:solidFill>
                  <a:srgbClr val="FF0000"/>
                </a:solidFill>
                <a:latin typeface="Verdana" panose="020B0604030504040204" pitchFamily="34" charset="0"/>
                <a:cs typeface="Verdana" panose="020B0604030504040204" pitchFamily="34" charset="0"/>
              </a:rPr>
              <a:t>The highly parameterised nature of multilayer perceptrons allow for the modelling of complex functions. </a:t>
            </a:r>
          </a:p>
          <a:p>
            <a:pPr algn="just" fontAlgn="auto">
              <a:lnSpc>
                <a:spcPct val="150000"/>
              </a:lnSpc>
            </a:pPr>
            <a:endParaRPr lang="en-US" sz="1800" dirty="0">
              <a:solidFill>
                <a:srgbClr val="FF0000"/>
              </a:solidFill>
              <a:latin typeface="Verdana" panose="020B0604030504040204" pitchFamily="34" charset="0"/>
              <a:cs typeface="Verdana" panose="020B0604030504040204"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33AD5-F1AF-4930-A45C-DAD62D8B474A}"/>
              </a:ext>
            </a:extLst>
          </p:cNvPr>
          <p:cNvPicPr>
            <a:picLocks noChangeAspect="1"/>
          </p:cNvPicPr>
          <p:nvPr/>
        </p:nvPicPr>
        <p:blipFill>
          <a:blip r:embed="rId2"/>
          <a:stretch>
            <a:fillRect/>
          </a:stretch>
        </p:blipFill>
        <p:spPr>
          <a:xfrm>
            <a:off x="126080" y="1315601"/>
            <a:ext cx="8232040" cy="4667949"/>
          </a:xfrm>
          <a:prstGeom prst="rect">
            <a:avLst/>
          </a:prstGeom>
        </p:spPr>
      </p:pic>
    </p:spTree>
    <p:extLst>
      <p:ext uri="{BB962C8B-B14F-4D97-AF65-F5344CB8AC3E}">
        <p14:creationId xmlns:p14="http://schemas.microsoft.com/office/powerpoint/2010/main" val="35536888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f893eb5b-5950-4640-a3f2-dc5f2c14d06c"/>
</p:tagLst>
</file>

<file path=ppt/theme/theme1.xml><?xml version="1.0" encoding="utf-8"?>
<a:theme xmlns:a="http://schemas.openxmlformats.org/drawingml/2006/main" name="Open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pening slide alternativ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x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E1AED9FED32345BF9917C6834EDBD7" ma:contentTypeVersion="12" ma:contentTypeDescription="Create a new document." ma:contentTypeScope="" ma:versionID="1d34e08d757a641a1c59dec46605dcb8">
  <xsd:schema xmlns:xsd="http://www.w3.org/2001/XMLSchema" xmlns:xs="http://www.w3.org/2001/XMLSchema" xmlns:p="http://schemas.microsoft.com/office/2006/metadata/properties" xmlns:ns3="2c022b92-18ce-4c36-9c5e-9abb5c8480ce" xmlns:ns4="e037409f-3c7a-4125-89f7-c002ec077902" targetNamespace="http://schemas.microsoft.com/office/2006/metadata/properties" ma:root="true" ma:fieldsID="ebd28ccb359e3f7f91fb4e856a993eba" ns3:_="" ns4:_="">
    <xsd:import namespace="2c022b92-18ce-4c36-9c5e-9abb5c8480ce"/>
    <xsd:import namespace="e037409f-3c7a-4125-89f7-c002ec07790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022b92-18ce-4c36-9c5e-9abb5c8480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37409f-3c7a-4125-89f7-c002ec07790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4463A1-C28B-4F09-AC24-88CEA2AF791D}">
  <ds:schemaRefs>
    <ds:schemaRef ds:uri="http://purl.org/dc/elements/1.1/"/>
    <ds:schemaRef ds:uri="http://schemas.microsoft.com/office/2006/documentManagement/types"/>
    <ds:schemaRef ds:uri="http://schemas.openxmlformats.org/package/2006/metadata/core-properties"/>
    <ds:schemaRef ds:uri="2c022b92-18ce-4c36-9c5e-9abb5c8480ce"/>
    <ds:schemaRef ds:uri="http://www.w3.org/XML/1998/namespace"/>
    <ds:schemaRef ds:uri="http://purl.org/dc/terms/"/>
    <ds:schemaRef ds:uri="http://schemas.microsoft.com/office/infopath/2007/PartnerControls"/>
    <ds:schemaRef ds:uri="e037409f-3c7a-4125-89f7-c002ec077902"/>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6DBB004-8AE6-4FAC-9BE6-81E6B4155BD7}">
  <ds:schemaRefs>
    <ds:schemaRef ds:uri="http://schemas.microsoft.com/sharepoint/v3/contenttype/forms"/>
  </ds:schemaRefs>
</ds:datastoreItem>
</file>

<file path=customXml/itemProps3.xml><?xml version="1.0" encoding="utf-8"?>
<ds:datastoreItem xmlns:ds="http://schemas.openxmlformats.org/officeDocument/2006/customXml" ds:itemID="{16DAB2DE-F763-4AD1-8D6E-0A6A0C0C7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022b92-18ce-4c36-9c5e-9abb5c8480ce"/>
    <ds:schemaRef ds:uri="e037409f-3c7a-4125-89f7-c002ec0779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3001</TotalTime>
  <Words>3270</Words>
  <Application>Microsoft Office PowerPoint</Application>
  <PresentationFormat>Custom</PresentationFormat>
  <Paragraphs>173</Paragraphs>
  <Slides>94</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94</vt:i4>
      </vt:variant>
    </vt:vector>
  </HeadingPairs>
  <TitlesOfParts>
    <vt:vector size="100" baseType="lpstr">
      <vt:lpstr>Arial</vt:lpstr>
      <vt:lpstr>Calibri</vt:lpstr>
      <vt:lpstr>Verdana</vt:lpstr>
      <vt:lpstr>Opening slide</vt:lpstr>
      <vt:lpstr>Opening slide alternative</vt:lpstr>
      <vt:lpstr>Text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UofO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Chinn</dc:creator>
  <cp:lastModifiedBy>Ajit Jaokar</cp:lastModifiedBy>
  <cp:revision>193</cp:revision>
  <dcterms:created xsi:type="dcterms:W3CDTF">2014-03-20T14:30:00Z</dcterms:created>
  <dcterms:modified xsi:type="dcterms:W3CDTF">2020-10-30T18:59:48Z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1033-10.2.0.7587</vt:lpwstr>
  </property>
  <property fmtid="{D5CDD505-2E9C-101B-9397-08002B2CF9AE}" pid="3" name="ContentTypeId">
    <vt:lpwstr>0x01010097E1AED9FED32345BF9917C6834EDBD7</vt:lpwstr>
  </property>
</Properties>
</file>